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4213" r:id="rId2"/>
  </p:sldMasterIdLst>
  <p:notesMasterIdLst>
    <p:notesMasterId r:id="rId36"/>
  </p:notesMasterIdLst>
  <p:sldIdLst>
    <p:sldId id="256" r:id="rId3"/>
    <p:sldId id="257" r:id="rId4"/>
    <p:sldId id="258" r:id="rId5"/>
    <p:sldId id="259" r:id="rId6"/>
    <p:sldId id="260" r:id="rId7"/>
    <p:sldId id="261" r:id="rId8"/>
    <p:sldId id="262" r:id="rId9"/>
    <p:sldId id="282" r:id="rId10"/>
    <p:sldId id="263" r:id="rId11"/>
    <p:sldId id="264" r:id="rId12"/>
    <p:sldId id="265" r:id="rId13"/>
    <p:sldId id="266" r:id="rId14"/>
    <p:sldId id="267" r:id="rId15"/>
    <p:sldId id="269" r:id="rId16"/>
    <p:sldId id="283" r:id="rId17"/>
    <p:sldId id="284" r:id="rId18"/>
    <p:sldId id="285" r:id="rId19"/>
    <p:sldId id="270" r:id="rId20"/>
    <p:sldId id="271" r:id="rId21"/>
    <p:sldId id="272" r:id="rId22"/>
    <p:sldId id="286" r:id="rId23"/>
    <p:sldId id="273" r:id="rId24"/>
    <p:sldId id="287" r:id="rId25"/>
    <p:sldId id="274" r:id="rId26"/>
    <p:sldId id="275" r:id="rId27"/>
    <p:sldId id="288" r:id="rId28"/>
    <p:sldId id="289" r:id="rId29"/>
    <p:sldId id="276" r:id="rId30"/>
    <p:sldId id="277" r:id="rId31"/>
    <p:sldId id="278" r:id="rId32"/>
    <p:sldId id="279" r:id="rId33"/>
    <p:sldId id="280" r:id="rId34"/>
    <p:sldId id="281"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orbel" panose="020B0503020204020204" pitchFamily="34" charset="0"/>
      <p:regular r:id="rId41"/>
      <p:bold r:id="rId42"/>
      <p:italic r:id="rId43"/>
      <p:boldItalic r:id="rId44"/>
    </p:embeddedFont>
    <p:embeddedFont>
      <p:font typeface="Google Sans" panose="020B0604020202020204" charset="0"/>
      <p:regular r:id="rId45"/>
      <p:bold r:id="rId46"/>
      <p:italic r:id="rId47"/>
      <p:boldItalic r:id="rId48"/>
    </p:embeddedFont>
    <p:embeddedFont>
      <p:font typeface="Google Sans Medium" panose="020B060402020202020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Open Sans SemiBold" panose="020B0706030804020204" pitchFamily="34" charset="0"/>
      <p:regular r:id="rId57"/>
      <p:bold r:id="rId58"/>
      <p:italic r:id="rId59"/>
      <p:boldItalic r:id="rId60"/>
    </p:embeddedFont>
    <p:embeddedFont>
      <p:font typeface="Wingdings 2" panose="05020102010507070707" pitchFamily="18" charset="2"/>
      <p:regular r:id="rId61"/>
    </p:embeddedFont>
  </p:embeddedFontLst>
  <p:defaultTextStyle>
    <a:defPPr marR="0" lvl="0" algn="l" rtl="0">
      <a:lnSpc>
        <a:spcPct val="100000"/>
      </a:lnSpc>
      <a:spcBef>
        <a:spcPts val="0"/>
      </a:spcBef>
      <a:spcAft>
        <a:spcPts val="0"/>
      </a:spcAft>
      <a:defRPr lang="es-ES"/>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8E2"/>
    <a:srgbClr val="465674"/>
    <a:srgbClr val="CEDEE2"/>
    <a:srgbClr val="B5CD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94"/>
  </p:normalViewPr>
  <p:slideViewPr>
    <p:cSldViewPr snapToGrid="0">
      <p:cViewPr varScale="1">
        <p:scale>
          <a:sx n="142" d="100"/>
          <a:sy n="142" d="100"/>
        </p:scale>
        <p:origin x="672"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font" Target="fonts/font2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rtl="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3e5b75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d1fef0813_1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d1fef0813_1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d1fef0813_1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d1fef0813_1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504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339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9696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d03e5b75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746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199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863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020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d03e5b75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d03e5b75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rtlCol="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rtl="0"/>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rtlCol="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pPr rtl="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rtlCol="0"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pPr rtl="0"/>
            <a:r>
              <a:t>xx%</a:t>
            </a:r>
          </a:p>
        </p:txBody>
      </p:sp>
      <p:sp>
        <p:nvSpPr>
          <p:cNvPr id="112" name="Google Shape;112;p30"/>
          <p:cNvSpPr txBox="1">
            <a:spLocks noGrp="1"/>
          </p:cNvSpPr>
          <p:nvPr>
            <p:ph type="body" idx="1"/>
          </p:nvPr>
        </p:nvSpPr>
        <p:spPr>
          <a:xfrm>
            <a:off x="311700" y="3152225"/>
            <a:ext cx="8520600" cy="1300800"/>
          </a:xfrm>
          <a:prstGeom prst="rect">
            <a:avLst/>
          </a:prstGeom>
        </p:spPr>
        <p:txBody>
          <a:bodyPr spcFirstLastPara="1" wrap="square" lIns="91425" tIns="91425" rIns="91425" bIns="91425" rtlCol="0"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pPr rtl="0"/>
            <a:endParaRPr/>
          </a:p>
        </p:txBody>
      </p:sp>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6"/>
        <p:cNvGrpSpPr/>
        <p:nvPr/>
      </p:nvGrpSpPr>
      <p:grpSpPr>
        <a:xfrm>
          <a:off x="0" y="0"/>
          <a:ext cx="0" cy="0"/>
          <a:chOff x="0" y="0"/>
          <a:chExt cx="0" cy="0"/>
        </a:xfrm>
      </p:grpSpPr>
      <p:sp>
        <p:nvSpPr>
          <p:cNvPr id="127" name="Google Shape;127;p35"/>
          <p:cNvSpPr/>
          <p:nvPr/>
        </p:nvSpPr>
        <p:spPr>
          <a:xfrm>
            <a:off x="0" y="329125"/>
            <a:ext cx="69300" cy="4485300"/>
          </a:xfrm>
          <a:prstGeom prst="rect">
            <a:avLst/>
          </a:prstGeom>
          <a:solidFill>
            <a:srgbClr val="34A853"/>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28" name="Google Shape;12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311700" y="2150850"/>
            <a:ext cx="8520600" cy="841800"/>
          </a:xfrm>
          <a:prstGeom prst="rect">
            <a:avLst/>
          </a:prstGeom>
        </p:spPr>
        <p:txBody>
          <a:bodyPr spcFirstLastPara="1" wrap="square" lIns="91425" tIns="91425" rIns="91425" bIns="91425" rtlCol="0"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rtl="0"/>
            <a:endParaRPr/>
          </a:p>
        </p:txBody>
      </p:sp>
      <p:sp>
        <p:nvSpPr>
          <p:cNvPr id="81" name="Google Shape;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 y="571500"/>
            <a:ext cx="6856214" cy="4000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571500"/>
            <a:ext cx="2193989" cy="40005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973836"/>
            <a:ext cx="5486400" cy="2441448"/>
          </a:xfrm>
        </p:spPr>
        <p:txBody>
          <a:bodyPr anchor="b">
            <a:normAutofit/>
          </a:bodyPr>
          <a:lstStyle>
            <a:lvl1pPr algn="l">
              <a:defRPr sz="4425" spc="-75"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25011" y="3502685"/>
            <a:ext cx="5486400" cy="685800"/>
          </a:xfrm>
        </p:spPr>
        <p:txBody>
          <a:bodyPr anchor="t">
            <a:normAutofit/>
          </a:bodyPr>
          <a:lstStyle>
            <a:lvl1pPr marL="0" indent="0" algn="l">
              <a:buNone/>
              <a:defRPr sz="1650" cap="none" spc="0" baseline="0">
                <a:solidFill>
                  <a:schemeClr val="accent1">
                    <a:lumMod val="20000"/>
                    <a:lumOff val="80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14751531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15522678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900934" y="973836"/>
            <a:ext cx="5486400" cy="2441448"/>
          </a:xfrm>
        </p:spPr>
        <p:txBody>
          <a:bodyPr anchor="b">
            <a:normAutofit/>
          </a:bodyPr>
          <a:lstStyle>
            <a:lvl1pPr>
              <a:defRPr sz="4425" b="0" spc="-75" baseline="0">
                <a:solidFill>
                  <a:schemeClr val="tx2">
                    <a:lumMod val="7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914650" y="3504438"/>
            <a:ext cx="5486400" cy="685800"/>
          </a:xfrm>
        </p:spPr>
        <p:txBody>
          <a:bodyPr anchor="t">
            <a:normAutofit/>
          </a:bodyPr>
          <a:lstStyle>
            <a:lvl1pPr marL="0" indent="0">
              <a:buNone/>
              <a:defRPr sz="1650" cap="none" spc="0" baseline="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21278050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900934"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63590"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B61BEF0D-F0BB-DE4B-95CE-6DB70DBA9567}" type="datetimeFigureOut">
              <a:rPr lang="en-US" smtClean="0"/>
              <a:pPr/>
              <a:t>1/4/2023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89414877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00934" y="767690"/>
            <a:ext cx="2606040" cy="605790"/>
          </a:xfrm>
        </p:spPr>
        <p:txBody>
          <a:bodyPr anchor="b">
            <a:normAutofit/>
          </a:bodyPr>
          <a:lstStyle>
            <a:lvl1pPr marL="0" indent="0">
              <a:spcBef>
                <a:spcPts val="0"/>
              </a:spcBef>
              <a:buNone/>
              <a:defRPr sz="1500" b="1">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2900934"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863847" y="767690"/>
            <a:ext cx="2606040" cy="609878"/>
          </a:xfrm>
        </p:spPr>
        <p:txBody>
          <a:bodyPr anchor="b">
            <a:normAutofit/>
          </a:bodyPr>
          <a:lstStyle>
            <a:lvl1pPr marL="0" indent="0">
              <a:spcBef>
                <a:spcPts val="0"/>
              </a:spcBef>
              <a:buNone/>
              <a:defRPr sz="1500" b="1">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5863847"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89C235CF-BDA2-4E7E-8BBD-350479985E74}" type="datetimeFigureOut">
              <a:rPr lang="en-US" smtClean="0"/>
              <a:pPr/>
              <a:t>1/4/2023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6620530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B61BEF0D-F0BB-DE4B-95CE-6DB70DBA9567}" type="datetimeFigureOut">
              <a:rPr lang="en-US" smtClean="0"/>
              <a:pPr/>
              <a:t>1/4/2023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2326358256"/>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838760440"/>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2900934" y="651510"/>
            <a:ext cx="548640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2024" y="2620632"/>
            <a:ext cx="2125980" cy="1741493"/>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B61BEF0D-F0BB-DE4B-95CE-6DB70DBA9567}" type="datetimeFigureOut">
              <a:rPr lang="en-US" smtClean="0"/>
              <a:pPr/>
              <a:t>1/4/2023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1626104561"/>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677983" y="575564"/>
            <a:ext cx="6086423" cy="3998214"/>
          </a:xfrm>
          <a:solidFill>
            <a:schemeClr val="bg1">
              <a:lumMod val="75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92024" y="2619756"/>
            <a:ext cx="2125980" cy="1741932"/>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09B482E8-6E0E-1B4F-B1FD-C69DB9E858D9}" type="datetimeFigureOut">
              <a:rPr lang="en-US" smtClean="0"/>
              <a:pPr/>
              <a:t>1/4/2023</a:t>
            </a:fld>
            <a:endParaRPr lang="en-US" dirty="0"/>
          </a:p>
        </p:txBody>
      </p:sp>
      <p:sp>
        <p:nvSpPr>
          <p:cNvPr id="9" name="Footer Placeholder 8"/>
          <p:cNvSpPr>
            <a:spLocks noGrp="1"/>
          </p:cNvSpPr>
          <p:nvPr>
            <p:ph type="ftr" sz="quarter" idx="11"/>
          </p:nvPr>
        </p:nvSpPr>
        <p:spPr>
          <a:xfrm>
            <a:off x="2624326" y="4767263"/>
            <a:ext cx="4433638" cy="273844"/>
          </a:xfrm>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84850855"/>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8744701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445025"/>
            <a:ext cx="8520600" cy="572700"/>
          </a:xfrm>
          <a:prstGeom prst="rect">
            <a:avLst/>
          </a:prstGeom>
        </p:spPr>
        <p:txBody>
          <a:bodyPr spcFirstLastPara="1" wrap="square" lIns="91425" tIns="91425" rIns="91425" bIns="91425" rtlCol="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rtl="0"/>
            <a:endParaRPr/>
          </a:p>
        </p:txBody>
      </p:sp>
      <p:sp>
        <p:nvSpPr>
          <p:cNvPr id="84" name="Google Shape;84;p23"/>
          <p:cNvSpPr txBox="1">
            <a:spLocks noGrp="1"/>
          </p:cNvSpPr>
          <p:nvPr>
            <p:ph type="body" idx="1"/>
          </p:nvPr>
        </p:nvSpPr>
        <p:spPr>
          <a:xfrm>
            <a:off x="311700" y="1152475"/>
            <a:ext cx="8520600" cy="3416400"/>
          </a:xfrm>
          <a:prstGeom prst="rect">
            <a:avLst/>
          </a:prstGeom>
        </p:spPr>
        <p:txBody>
          <a:bodyPr spcFirstLastPara="1" wrap="square" lIns="91425" tIns="91425" rIns="91425" bIns="91425" rtlCol="0"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rtl="0"/>
            <a:endParaRPr/>
          </a:p>
        </p:txBody>
      </p:sp>
      <p:sp>
        <p:nvSpPr>
          <p:cNvPr id="85" name="Google Shape;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742950"/>
            <a:ext cx="2114550" cy="371475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900934" y="651510"/>
            <a:ext cx="5486400" cy="384048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412432504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p:cSld name="Red">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rtlCol="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1538315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p:cSld name="Yellow">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rtlCol="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320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p:cSld name="Green">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rtlCol="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5546298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ray">
  <p:cSld name="Gray">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rtlCol="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00200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311700" y="445025"/>
            <a:ext cx="8520600" cy="572700"/>
          </a:xfrm>
          <a:prstGeom prst="rect">
            <a:avLst/>
          </a:prstGeom>
        </p:spPr>
        <p:txBody>
          <a:bodyPr spcFirstLastPara="1" wrap="square" lIns="91425" tIns="91425" rIns="91425" bIns="91425" rtlCol="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rtl="0"/>
            <a:endParaRPr/>
          </a:p>
        </p:txBody>
      </p:sp>
      <p:sp>
        <p:nvSpPr>
          <p:cNvPr id="88" name="Google Shape;88;p24"/>
          <p:cNvSpPr txBox="1">
            <a:spLocks noGrp="1"/>
          </p:cNvSpPr>
          <p:nvPr>
            <p:ph type="body" idx="1"/>
          </p:nvPr>
        </p:nvSpPr>
        <p:spPr>
          <a:xfrm>
            <a:off x="311700" y="1152475"/>
            <a:ext cx="3999900" cy="3416400"/>
          </a:xfrm>
          <a:prstGeom prst="rect">
            <a:avLst/>
          </a:prstGeom>
        </p:spPr>
        <p:txBody>
          <a:bodyPr spcFirstLastPara="1" wrap="square" lIns="91425" tIns="91425" rIns="91425" bIns="91425" rtlCol="0"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pPr rtl="0"/>
            <a:endParaRPr/>
          </a:p>
        </p:txBody>
      </p:sp>
      <p:sp>
        <p:nvSpPr>
          <p:cNvPr id="89" name="Google Shape;89;p24"/>
          <p:cNvSpPr txBox="1">
            <a:spLocks noGrp="1"/>
          </p:cNvSpPr>
          <p:nvPr>
            <p:ph type="body" idx="2"/>
          </p:nvPr>
        </p:nvSpPr>
        <p:spPr>
          <a:xfrm>
            <a:off x="4832400" y="1152475"/>
            <a:ext cx="3999900" cy="3416400"/>
          </a:xfrm>
          <a:prstGeom prst="rect">
            <a:avLst/>
          </a:prstGeom>
        </p:spPr>
        <p:txBody>
          <a:bodyPr spcFirstLastPara="1" wrap="square" lIns="91425" tIns="91425" rIns="91425" bIns="91425" rtlCol="0"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pPr rtl="0"/>
            <a:endParaRPr/>
          </a:p>
        </p:txBody>
      </p:sp>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311700" y="445025"/>
            <a:ext cx="8520600" cy="572700"/>
          </a:xfrm>
          <a:prstGeom prst="rect">
            <a:avLst/>
          </a:prstGeom>
        </p:spPr>
        <p:txBody>
          <a:bodyPr spcFirstLastPara="1" wrap="square" lIns="91425" tIns="91425" rIns="91425" bIns="91425" rtlCol="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rtl="0"/>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555600"/>
            <a:ext cx="2808000" cy="755700"/>
          </a:xfrm>
          <a:prstGeom prst="rect">
            <a:avLst/>
          </a:prstGeom>
        </p:spPr>
        <p:txBody>
          <a:bodyPr spcFirstLastPara="1" wrap="square" lIns="91425" tIns="91425" rIns="91425" bIns="91425" rtlCol="0"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pPr rtl="0"/>
            <a:endParaRPr/>
          </a:p>
        </p:txBody>
      </p:sp>
      <p:sp>
        <p:nvSpPr>
          <p:cNvPr id="96" name="Google Shape;96;p26"/>
          <p:cNvSpPr txBox="1">
            <a:spLocks noGrp="1"/>
          </p:cNvSpPr>
          <p:nvPr>
            <p:ph type="body" idx="1"/>
          </p:nvPr>
        </p:nvSpPr>
        <p:spPr>
          <a:xfrm>
            <a:off x="311700" y="1389600"/>
            <a:ext cx="2808000" cy="3179400"/>
          </a:xfrm>
          <a:prstGeom prst="rect">
            <a:avLst/>
          </a:prstGeom>
        </p:spPr>
        <p:txBody>
          <a:bodyPr spcFirstLastPara="1" wrap="square" lIns="91425" tIns="91425" rIns="91425" bIns="91425" rtlCol="0"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pPr rtl="0"/>
            <a:endParaRPr/>
          </a:p>
        </p:txBody>
      </p:sp>
      <p:sp>
        <p:nvSpPr>
          <p:cNvPr id="97" name="Google Shape;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490250" y="450150"/>
            <a:ext cx="6367800" cy="4090800"/>
          </a:xfrm>
          <a:prstGeom prst="rect">
            <a:avLst/>
          </a:prstGeom>
        </p:spPr>
        <p:txBody>
          <a:bodyPr spcFirstLastPara="1" wrap="square" lIns="91425" tIns="91425" rIns="91425" bIns="91425" rtlCol="0"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pPr rtl="0"/>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03" name="Google Shape;103;p28"/>
          <p:cNvSpPr txBox="1">
            <a:spLocks noGrp="1"/>
          </p:cNvSpPr>
          <p:nvPr>
            <p:ph type="title"/>
          </p:nvPr>
        </p:nvSpPr>
        <p:spPr>
          <a:xfrm>
            <a:off x="265500" y="1233175"/>
            <a:ext cx="4045200" cy="1482300"/>
          </a:xfrm>
          <a:prstGeom prst="rect">
            <a:avLst/>
          </a:prstGeom>
        </p:spPr>
        <p:txBody>
          <a:bodyPr spcFirstLastPara="1" wrap="square" lIns="91425" tIns="91425" rIns="91425" bIns="91425" rtlCol="0"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pPr rtl="0"/>
            <a:endParaRPr/>
          </a:p>
        </p:txBody>
      </p:sp>
      <p:sp>
        <p:nvSpPr>
          <p:cNvPr id="104" name="Google Shape;104;p28"/>
          <p:cNvSpPr txBox="1">
            <a:spLocks noGrp="1"/>
          </p:cNvSpPr>
          <p:nvPr>
            <p:ph type="subTitle" idx="1"/>
          </p:nvPr>
        </p:nvSpPr>
        <p:spPr>
          <a:xfrm>
            <a:off x="265500" y="2803075"/>
            <a:ext cx="4045200" cy="1235100"/>
          </a:xfrm>
          <a:prstGeom prst="rect">
            <a:avLst/>
          </a:prstGeom>
        </p:spPr>
        <p:txBody>
          <a:bodyPr spcFirstLastPara="1" wrap="square" lIns="91425" tIns="91425" rIns="91425" bIns="91425" rtlCol="0"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pPr rtl="0"/>
            <a:endParaRPr/>
          </a:p>
        </p:txBody>
      </p:sp>
      <p:sp>
        <p:nvSpPr>
          <p:cNvPr id="105" name="Google Shape;105;p28"/>
          <p:cNvSpPr txBox="1">
            <a:spLocks noGrp="1"/>
          </p:cNvSpPr>
          <p:nvPr>
            <p:ph type="body" idx="2"/>
          </p:nvPr>
        </p:nvSpPr>
        <p:spPr>
          <a:xfrm>
            <a:off x="4939500" y="724075"/>
            <a:ext cx="3837000" cy="3695100"/>
          </a:xfrm>
          <a:prstGeom prst="rect">
            <a:avLst/>
          </a:prstGeom>
        </p:spPr>
        <p:txBody>
          <a:bodyPr spcFirstLastPara="1" wrap="square" lIns="91425" tIns="91425" rIns="91425" bIns="91425" rtlCol="0"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rtl="0"/>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9"/>
          <p:cNvSpPr txBox="1">
            <a:spLocks noGrp="1"/>
          </p:cNvSpPr>
          <p:nvPr>
            <p:ph type="body" idx="1"/>
          </p:nvPr>
        </p:nvSpPr>
        <p:spPr>
          <a:xfrm>
            <a:off x="311700" y="4230575"/>
            <a:ext cx="5998800" cy="605100"/>
          </a:xfrm>
          <a:prstGeom prst="rect">
            <a:avLst/>
          </a:prstGeom>
        </p:spPr>
        <p:txBody>
          <a:bodyPr spcFirstLastPara="1" wrap="square" lIns="91425" tIns="91425" rIns="91425" bIns="91425" rtlCol="0" anchor="ctr" anchorCtr="0">
            <a:normAutofit/>
          </a:bodyPr>
          <a:lstStyle>
            <a:lvl1pPr marL="457200" lvl="0" indent="-228600" rtl="0">
              <a:lnSpc>
                <a:spcPct val="100000"/>
              </a:lnSpc>
              <a:spcBef>
                <a:spcPts val="0"/>
              </a:spcBef>
              <a:spcAft>
                <a:spcPts val="0"/>
              </a:spcAft>
              <a:buSzPts val="1800"/>
              <a:buNone/>
              <a:defRPr/>
            </a:lvl1pPr>
          </a:lstStyle>
          <a:p>
            <a:pPr rtl="0"/>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rtlCol="0"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pPr rtl="0"/>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rtlCol="0"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pPr rtl="0"/>
            <a:endParaRPr/>
          </a:p>
        </p:txBody>
      </p:sp>
      <p:pic>
        <p:nvPicPr>
          <p:cNvPr id="75" name="Google Shape;75;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569214"/>
            <a:ext cx="2582693" cy="3998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842878"/>
            <a:ext cx="2210612" cy="345088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8861898" y="569214"/>
            <a:ext cx="288036" cy="399821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648081"/>
            <a:ext cx="5486400" cy="384048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96849" y="4767263"/>
            <a:ext cx="2057400" cy="273844"/>
          </a:xfrm>
          <a:prstGeom prst="rect">
            <a:avLst/>
          </a:prstGeom>
        </p:spPr>
        <p:txBody>
          <a:bodyPr vert="horz" lIns="91440" tIns="45720" rIns="91440" bIns="45720" rtlCol="0" anchor="ctr"/>
          <a:lstStyle>
            <a:lvl1pPr algn="l">
              <a:defRPr sz="825">
                <a:solidFill>
                  <a:schemeClr val="tx1">
                    <a:lumMod val="50000"/>
                    <a:lumOff val="50000"/>
                  </a:schemeClr>
                </a:solidFill>
              </a:defRPr>
            </a:lvl1pPr>
          </a:lstStyle>
          <a:p>
            <a:fld id="{5586B75A-687E-405C-8A0B-8D00578BA2C3}" type="datetimeFigureOut">
              <a:rPr lang="en-US" dirty="0"/>
              <a:pPr/>
              <a:t>1/4/2023</a:t>
            </a:fld>
            <a:endParaRPr lang="en-US" dirty="0"/>
          </a:p>
        </p:txBody>
      </p:sp>
      <p:sp>
        <p:nvSpPr>
          <p:cNvPr id="5" name="Footer Placeholder 4"/>
          <p:cNvSpPr>
            <a:spLocks noGrp="1"/>
          </p:cNvSpPr>
          <p:nvPr>
            <p:ph type="ftr" sz="quarter" idx="3"/>
          </p:nvPr>
        </p:nvSpPr>
        <p:spPr>
          <a:xfrm>
            <a:off x="2901951" y="4767263"/>
            <a:ext cx="4433638" cy="273844"/>
          </a:xfrm>
          <a:prstGeom prst="rect">
            <a:avLst/>
          </a:prstGeom>
        </p:spPr>
        <p:txBody>
          <a:bodyPr vert="horz" lIns="91440" tIns="45720" rIns="91440" bIns="45720" rtlCol="0" anchor="ctr"/>
          <a:lstStyle>
            <a:lvl1pPr algn="l">
              <a:defRPr sz="825">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7975602" y="4767263"/>
            <a:ext cx="1148195" cy="273844"/>
          </a:xfrm>
          <a:prstGeom prst="rect">
            <a:avLst/>
          </a:prstGeom>
        </p:spPr>
        <p:txBody>
          <a:bodyPr vert="horz" lIns="91440" tIns="45720" rIns="91440" bIns="45720" rtlCol="0" anchor="ctr"/>
          <a:lstStyle>
            <a:lvl1pPr algn="r">
              <a:defRPr sz="900" b="1">
                <a:solidFill>
                  <a:schemeClr val="accent1"/>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4106749324"/>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Lst>
  <p:hf sldNum="0" hdr="0" ftr="0" dt="0"/>
  <p:txStyles>
    <p:title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buClr>
        <a:buFont typeface="Wingdings 2" pitchFamily="18" charset="2"/>
        <a:buChar char=""/>
        <a:defRPr sz="1500" kern="1200">
          <a:solidFill>
            <a:schemeClr val="tx1">
              <a:lumMod val="75000"/>
              <a:lumOff val="25000"/>
            </a:schemeClr>
          </a:solidFill>
          <a:latin typeface="+mn-lt"/>
          <a:ea typeface="+mn-ea"/>
          <a:cs typeface="+mn-cs"/>
        </a:defRPr>
      </a:lvl1pPr>
      <a:lvl2pPr marL="5143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350" kern="1200">
          <a:solidFill>
            <a:schemeClr val="tx1">
              <a:lumMod val="75000"/>
              <a:lumOff val="25000"/>
            </a:schemeClr>
          </a:solidFill>
          <a:latin typeface="+mn-lt"/>
          <a:ea typeface="+mn-ea"/>
          <a:cs typeface="+mn-cs"/>
        </a:defRPr>
      </a:lvl2pPr>
      <a:lvl3pPr marL="8572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200" kern="1200">
          <a:solidFill>
            <a:schemeClr val="tx1">
              <a:lumMod val="75000"/>
              <a:lumOff val="25000"/>
            </a:schemeClr>
          </a:solidFill>
          <a:latin typeface="+mn-lt"/>
          <a:ea typeface="+mn-ea"/>
          <a:cs typeface="+mn-cs"/>
        </a:defRPr>
      </a:lvl3pPr>
      <a:lvl4pPr marL="12001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75000"/>
              <a:lumOff val="25000"/>
            </a:schemeClr>
          </a:solidFill>
          <a:latin typeface="+mn-lt"/>
          <a:ea typeface="+mn-ea"/>
          <a:cs typeface="+mn-cs"/>
        </a:defRPr>
      </a:lvl4pPr>
      <a:lvl5pPr marL="15430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75000"/>
              <a:lumOff val="25000"/>
            </a:schemeClr>
          </a:solidFill>
          <a:latin typeface="+mn-lt"/>
          <a:ea typeface="+mn-ea"/>
          <a:cs typeface="+mn-cs"/>
        </a:defRPr>
      </a:lvl6pPr>
      <a:lvl7pPr marL="22288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75000"/>
              <a:lumOff val="25000"/>
            </a:schemeClr>
          </a:solidFill>
          <a:latin typeface="+mn-lt"/>
          <a:ea typeface="+mn-ea"/>
          <a:cs typeface="+mn-cs"/>
        </a:defRPr>
      </a:lvl7pPr>
      <a:lvl8pPr marL="25717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75000"/>
              <a:lumOff val="25000"/>
            </a:schemeClr>
          </a:solidFill>
          <a:latin typeface="+mn-lt"/>
          <a:ea typeface="+mn-ea"/>
          <a:cs typeface="+mn-cs"/>
        </a:defRPr>
      </a:lvl8pPr>
      <a:lvl9pPr marL="29146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1.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package" Target="../embeddings/Microsoft_PowerPoint_Presentation.pptx"/></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igma.com/proto/iRsX8YPVRBbUCtrWxzYR5S/Adminstracion?node-id=9%3A3&amp;scaling=scale-down&amp;page-id=0%3A1&amp;starting-point-node-id=9%3A172&amp;show-proto-sidebar=1" TargetMode="External"/><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7.gi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hyperlink" Target="https://www.figma.com/proto/iRsX8YPVRBbUCtrWxzYR5S/Adminstracion?node-id=38%3A69&amp;scaling=scale-down&amp;page-id=0%3A1&amp;starting-point-node-id=38%3A69&amp;show-proto-sidebar=1" TargetMode="External"/><Relationship Id="rId2" Type="http://schemas.openxmlformats.org/officeDocument/2006/relationships/notesSlide" Target="../notesSlides/notesSlide16.xml"/><Relationship Id="rId1" Type="http://schemas.openxmlformats.org/officeDocument/2006/relationships/slideLayout" Target="../slideLayouts/slideLayout32.xml"/><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hyperlink" Target="https://www.figma.com/proto/iRsX8YPVRBbUCtrWxzYR5S/Adminstracion?node-id=15%3A657&amp;scaling=scale-down&amp;page-id=0%3A1&amp;starting-point-node-id=15%3A657&amp;show-proto-sidebar=1" TargetMode="External"/><Relationship Id="rId2" Type="http://schemas.openxmlformats.org/officeDocument/2006/relationships/notesSlide" Target="../notesSlides/notesSlide24.xml"/><Relationship Id="rId1" Type="http://schemas.openxmlformats.org/officeDocument/2006/relationships/slideLayout" Target="../slideLayouts/slideLayout33.xml"/><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3" Type="http://schemas.openxmlformats.org/officeDocument/2006/relationships/hyperlink" Target="https://www.figma.com/proto/iRsX8YPVRBbUCtrWxzYR5S/Adminstracion?node-id=38%3A707&amp;scaling=scale-down&amp;page-id=0%3A1&amp;starting-point-node-id=1%3A3&amp;show-proto-sidebar=1" TargetMode="External"/><Relationship Id="rId2" Type="http://schemas.openxmlformats.org/officeDocument/2006/relationships/notesSlide" Target="../notesSlides/notesSlide25.xml"/><Relationship Id="rId1" Type="http://schemas.openxmlformats.org/officeDocument/2006/relationships/slideLayout" Target="../slideLayouts/slideLayout33.xml"/><Relationship Id="rId4" Type="http://schemas.openxmlformats.org/officeDocument/2006/relationships/image" Target="../media/image21.gif"/></Relationships>
</file>

<file path=ppt/slides/_rels/slide27.xml.rels><?xml version="1.0" encoding="UTF-8" standalone="yes"?>
<Relationships xmlns="http://schemas.openxmlformats.org/package/2006/relationships"><Relationship Id="rId3" Type="http://schemas.openxmlformats.org/officeDocument/2006/relationships/hyperlink" Target="https://www.figma.com/proto/iRsX8YPVRBbUCtrWxzYR5S/Adminstracion?node-id=43%3A563&amp;scaling=scale-down&amp;page-id=0%3A1&amp;starting-point-node-id=43%3A563&amp;show-proto-sidebar=1" TargetMode="External"/><Relationship Id="rId2" Type="http://schemas.openxmlformats.org/officeDocument/2006/relationships/notesSlide" Target="../notesSlides/notesSlide26.xml"/><Relationship Id="rId1" Type="http://schemas.openxmlformats.org/officeDocument/2006/relationships/slideLayout" Target="../slideLayouts/slideLayout33.xml"/><Relationship Id="rId4" Type="http://schemas.openxmlformats.org/officeDocument/2006/relationships/image" Target="../media/image22.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hyperlink" Target="mailto:jahazielmuller@gmail.com" TargetMode="External"/><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Shape 143"/>
        <p:cNvGrpSpPr/>
        <p:nvPr/>
      </p:nvGrpSpPr>
      <p:grpSpPr>
        <a:xfrm>
          <a:off x="0" y="0"/>
          <a:ext cx="0" cy="0"/>
          <a:chOff x="0" y="0"/>
          <a:chExt cx="0" cy="0"/>
        </a:xfrm>
      </p:grpSpPr>
      <p:sp>
        <p:nvSpPr>
          <p:cNvPr id="144" name="Google Shape;144;p40"/>
          <p:cNvSpPr txBox="1"/>
          <p:nvPr/>
        </p:nvSpPr>
        <p:spPr>
          <a:xfrm>
            <a:off x="517650" y="1477032"/>
            <a:ext cx="6296593" cy="1292631"/>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3600" dirty="0">
                <a:solidFill>
                  <a:srgbClr val="FFFFFF"/>
                </a:solidFill>
                <a:latin typeface="Open Sans SemiBold"/>
                <a:ea typeface="Open Sans SemiBold"/>
                <a:cs typeface="Open Sans SemiBold"/>
                <a:sym typeface="Open Sans SemiBold"/>
              </a:rPr>
              <a:t>App y Web: </a:t>
            </a:r>
            <a:r>
              <a:rPr lang="es-419" sz="3600" dirty="0" err="1">
                <a:solidFill>
                  <a:schemeClr val="bg1"/>
                </a:solidFill>
                <a:latin typeface="Open Sans SemiBold"/>
                <a:ea typeface="Open Sans SemiBold"/>
                <a:cs typeface="Open Sans SemiBold"/>
                <a:sym typeface="Open Sans SemiBold"/>
              </a:rPr>
              <a:t>MYfiance</a:t>
            </a:r>
            <a:r>
              <a:rPr lang="es" sz="3600" dirty="0">
                <a:solidFill>
                  <a:srgbClr val="FFFFFF"/>
                </a:solidFill>
                <a:latin typeface="Open Sans SemiBold"/>
                <a:ea typeface="Open Sans SemiBold"/>
                <a:cs typeface="Open Sans SemiBold"/>
                <a:sym typeface="Open Sans SemiBold"/>
              </a:rPr>
              <a:t> - Control del gastos</a:t>
            </a:r>
            <a:endParaRPr sz="3600" dirty="0">
              <a:solidFill>
                <a:srgbClr val="FFFFFF"/>
              </a:solidFill>
              <a:latin typeface="Open Sans SemiBold"/>
              <a:ea typeface="Open Sans SemiBold"/>
              <a:cs typeface="Open Sans SemiBold"/>
              <a:sym typeface="Open Sans SemiBold"/>
            </a:endParaRPr>
          </a:p>
        </p:txBody>
      </p:sp>
      <p:sp>
        <p:nvSpPr>
          <p:cNvPr id="145" name="Google Shape;145;p40"/>
          <p:cNvSpPr txBox="1"/>
          <p:nvPr/>
        </p:nvSpPr>
        <p:spPr>
          <a:xfrm>
            <a:off x="517675" y="2769663"/>
            <a:ext cx="4931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FFFFFF"/>
                </a:solidFill>
                <a:latin typeface="Open Sans"/>
                <a:ea typeface="Open Sans"/>
                <a:cs typeface="Open Sans"/>
                <a:sym typeface="Open Sans"/>
              </a:rPr>
              <a:t>Jahaziel Müller</a:t>
            </a:r>
            <a:endParaRPr sz="2400" dirty="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25"/>
        <p:cNvGrpSpPr/>
        <p:nvPr/>
      </p:nvGrpSpPr>
      <p:grpSpPr>
        <a:xfrm>
          <a:off x="0" y="0"/>
          <a:ext cx="0" cy="0"/>
          <a:chOff x="0" y="0"/>
          <a:chExt cx="0" cy="0"/>
        </a:xfrm>
      </p:grpSpPr>
      <p:sp>
        <p:nvSpPr>
          <p:cNvPr id="226" name="Google Shape;226;p48"/>
          <p:cNvSpPr txBox="1"/>
          <p:nvPr/>
        </p:nvSpPr>
        <p:spPr>
          <a:xfrm>
            <a:off x="2450310" y="66988"/>
            <a:ext cx="6128914" cy="553968"/>
          </a:xfrm>
          <a:prstGeom prst="rect">
            <a:avLst/>
          </a:prstGeom>
          <a:noFill/>
          <a:ln>
            <a:noFill/>
          </a:ln>
        </p:spPr>
        <p:txBody>
          <a:bodyPr spcFirstLastPara="1" wrap="square" lIns="0" tIns="91425" rIns="91425" bIns="91425" rtlCol="0" anchor="t" anchorCtr="0">
            <a:spAutoFit/>
          </a:bodyPr>
          <a:lstStyle/>
          <a:p>
            <a:pPr marL="0" lvl="0" indent="0" algn="ctr" rtl="0">
              <a:spcBef>
                <a:spcPts val="0"/>
              </a:spcBef>
              <a:spcAft>
                <a:spcPts val="0"/>
              </a:spcAft>
              <a:buNone/>
            </a:pPr>
            <a:r>
              <a:rPr lang="es" sz="2400" dirty="0">
                <a:solidFill>
                  <a:srgbClr val="5F6368"/>
                </a:solidFill>
                <a:latin typeface="Open Sans"/>
                <a:ea typeface="Open Sans"/>
                <a:cs typeface="Open Sans"/>
                <a:sym typeface="Open Sans"/>
              </a:rPr>
              <a:t>Mapa de recorrido del usuario</a:t>
            </a:r>
            <a:endParaRPr sz="2400" dirty="0">
              <a:solidFill>
                <a:srgbClr val="5F6368"/>
              </a:solidFill>
              <a:latin typeface="Open Sans"/>
              <a:ea typeface="Open Sans"/>
              <a:cs typeface="Open Sans"/>
              <a:sym typeface="Open Sans"/>
            </a:endParaRPr>
          </a:p>
        </p:txBody>
      </p:sp>
      <p:graphicFrame>
        <p:nvGraphicFramePr>
          <p:cNvPr id="3" name="Objeto 2">
            <a:hlinkClick r:id="" action="ppaction://ole?verb=0"/>
            <a:extLst>
              <a:ext uri="{FF2B5EF4-FFF2-40B4-BE49-F238E27FC236}">
                <a16:creationId xmlns:a16="http://schemas.microsoft.com/office/drawing/2014/main" id="{26D36E47-9940-4D2A-B29E-6908654AC7F0}"/>
              </a:ext>
            </a:extLst>
          </p:cNvPr>
          <p:cNvGraphicFramePr>
            <a:graphicFrameLocks noChangeAspect="1"/>
          </p:cNvGraphicFramePr>
          <p:nvPr>
            <p:extLst>
              <p:ext uri="{D42A27DB-BD31-4B8C-83A1-F6EECF244321}">
                <p14:modId xmlns:p14="http://schemas.microsoft.com/office/powerpoint/2010/main" val="1821730544"/>
              </p:ext>
            </p:extLst>
          </p:nvPr>
        </p:nvGraphicFramePr>
        <p:xfrm>
          <a:off x="2337081" y="699641"/>
          <a:ext cx="6652278" cy="3744217"/>
        </p:xfrm>
        <a:graphic>
          <a:graphicData uri="http://schemas.openxmlformats.org/presentationml/2006/ole">
            <mc:AlternateContent xmlns:mc="http://schemas.openxmlformats.org/markup-compatibility/2006">
              <mc:Choice xmlns:v="urn:schemas-microsoft-com:vml" Requires="v">
                <p:oleObj spid="_x0000_s2139" name="Presentation" r:id="rId4" imgW="4571981" imgH="2572652" progId="PowerPoint.Show.12">
                  <p:embed/>
                </p:oleObj>
              </mc:Choice>
              <mc:Fallback>
                <p:oleObj name="Presentation" r:id="rId4" imgW="4571981" imgH="2572652" progId="PowerPoint.Show.12">
                  <p:embed/>
                  <p:pic>
                    <p:nvPicPr>
                      <p:cNvPr id="0" name=""/>
                      <p:cNvPicPr/>
                      <p:nvPr/>
                    </p:nvPicPr>
                    <p:blipFill>
                      <a:blip r:embed="rId5"/>
                      <a:stretch>
                        <a:fillRect/>
                      </a:stretch>
                    </p:blipFill>
                    <p:spPr>
                      <a:xfrm>
                        <a:off x="2337081" y="699641"/>
                        <a:ext cx="6652278" cy="3744217"/>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Shape 233"/>
        <p:cNvGrpSpPr/>
        <p:nvPr/>
      </p:nvGrpSpPr>
      <p:grpSpPr>
        <a:xfrm>
          <a:off x="0" y="0"/>
          <a:ext cx="0" cy="0"/>
          <a:chOff x="0" y="0"/>
          <a:chExt cx="0" cy="0"/>
        </a:xfrm>
      </p:grpSpPr>
      <p:sp>
        <p:nvSpPr>
          <p:cNvPr id="234" name="Google Shape;234;p49"/>
          <p:cNvSpPr txBox="1"/>
          <p:nvPr/>
        </p:nvSpPr>
        <p:spPr>
          <a:xfrm>
            <a:off x="3694381" y="1886850"/>
            <a:ext cx="6302100" cy="1154132"/>
          </a:xfrm>
          <a:prstGeom prst="rect">
            <a:avLst/>
          </a:prstGeom>
          <a:noFill/>
          <a:ln>
            <a:noFill/>
          </a:ln>
        </p:spPr>
        <p:txBody>
          <a:bodyPr spcFirstLastPara="1" wrap="square" lIns="91425" tIns="91425" rIns="91425" bIns="91425" rtlCol="0"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s" dirty="0">
                <a:solidFill>
                  <a:srgbClr val="FFFFFF"/>
                </a:solidFill>
                <a:latin typeface="Open Sans"/>
                <a:ea typeface="Open Sans"/>
                <a:cs typeface="Open Sans"/>
                <a:sym typeface="Open Sans"/>
              </a:rPr>
              <a:t>Esquemas de página digitales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dirty="0">
                <a:solidFill>
                  <a:srgbClr val="FFFFFF"/>
                </a:solidFill>
                <a:latin typeface="Open Sans"/>
                <a:ea typeface="Open Sans"/>
                <a:cs typeface="Open Sans"/>
                <a:sym typeface="Open Sans"/>
              </a:rPr>
              <a:t>Prototipo de baja fidelidad</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dirty="0">
                <a:solidFill>
                  <a:srgbClr val="FFFFFF"/>
                </a:solidFill>
                <a:latin typeface="Open Sans"/>
                <a:ea typeface="Open Sans"/>
                <a:cs typeface="Open Sans"/>
                <a:sym typeface="Open Sans"/>
              </a:rPr>
              <a:t>Estudios de usabilidad</a:t>
            </a:r>
            <a:endParaRPr dirty="0">
              <a:solidFill>
                <a:srgbClr val="FFFFFF"/>
              </a:solidFill>
              <a:latin typeface="Open Sans"/>
              <a:ea typeface="Open Sans"/>
              <a:cs typeface="Open Sans"/>
              <a:sym typeface="Open Sans"/>
            </a:endParaRPr>
          </a:p>
        </p:txBody>
      </p:sp>
      <p:sp>
        <p:nvSpPr>
          <p:cNvPr id="235" name="Google Shape;235;p49"/>
          <p:cNvSpPr txBox="1"/>
          <p:nvPr/>
        </p:nvSpPr>
        <p:spPr>
          <a:xfrm>
            <a:off x="-468875" y="2082300"/>
            <a:ext cx="3704400" cy="609367"/>
          </a:xfrm>
          <a:prstGeom prst="rect">
            <a:avLst/>
          </a:prstGeom>
          <a:noFill/>
          <a:ln>
            <a:noFill/>
          </a:ln>
        </p:spPr>
        <p:txBody>
          <a:bodyPr spcFirstLastPara="1" wrap="square" lIns="91425" tIns="91425" rIns="91425" bIns="91425" rtlCol="0" anchor="t" anchorCtr="0">
            <a:spAutoFit/>
          </a:bodyPr>
          <a:lstStyle/>
          <a:p>
            <a:pPr marL="0" lvl="0" indent="0" algn="r" rtl="0">
              <a:lnSpc>
                <a:spcPct val="115000"/>
              </a:lnSpc>
              <a:spcBef>
                <a:spcPts val="0"/>
              </a:spcBef>
              <a:spcAft>
                <a:spcPts val="0"/>
              </a:spcAft>
              <a:buClr>
                <a:schemeClr val="dk1"/>
              </a:buClr>
              <a:buSzPts val="1100"/>
              <a:buFont typeface="Arial"/>
              <a:buNone/>
            </a:pPr>
            <a:r>
              <a:rPr lang="es" sz="2400">
                <a:solidFill>
                  <a:srgbClr val="FFFFFF"/>
                </a:solidFill>
                <a:latin typeface="Open Sans"/>
                <a:ea typeface="Open Sans"/>
                <a:cs typeface="Open Sans"/>
                <a:sym typeface="Open Sans"/>
              </a:rPr>
              <a:t>Comenzar el diseño</a:t>
            </a:r>
            <a:endParaRPr sz="2400" dirty="0">
              <a:solidFill>
                <a:srgbClr val="FFFFFF"/>
              </a:solidFill>
              <a:latin typeface="Open Sans"/>
              <a:ea typeface="Open Sans"/>
              <a:cs typeface="Open Sans"/>
              <a:sym typeface="Open Sans"/>
            </a:endParaRPr>
          </a:p>
        </p:txBody>
      </p:sp>
      <p:cxnSp>
        <p:nvCxnSpPr>
          <p:cNvPr id="236" name="Google Shape;23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169"/>
        <p:cNvGrpSpPr/>
        <p:nvPr/>
      </p:nvGrpSpPr>
      <p:grpSpPr>
        <a:xfrm>
          <a:off x="0" y="0"/>
          <a:ext cx="0" cy="0"/>
          <a:chOff x="0" y="0"/>
          <a:chExt cx="0" cy="0"/>
        </a:xfrm>
      </p:grpSpPr>
      <p:sp>
        <p:nvSpPr>
          <p:cNvPr id="170" name="Google Shape;170;p31"/>
          <p:cNvSpPr txBox="1"/>
          <p:nvPr/>
        </p:nvSpPr>
        <p:spPr>
          <a:xfrm>
            <a:off x="550" y="0"/>
            <a:ext cx="5108781" cy="553968"/>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chemeClr val="tx1"/>
                </a:solidFill>
                <a:latin typeface="Open Sans"/>
                <a:ea typeface="Open Sans"/>
                <a:cs typeface="Open Sans"/>
                <a:sym typeface="Open Sans"/>
              </a:rPr>
              <a:t>Esquemas de página en papel App </a:t>
            </a:r>
            <a:endParaRPr sz="2400" dirty="0">
              <a:solidFill>
                <a:schemeClr val="tx1"/>
              </a:solidFill>
              <a:latin typeface="Open Sans"/>
              <a:ea typeface="Open Sans"/>
              <a:cs typeface="Open Sans"/>
              <a:sym typeface="Open Sans"/>
            </a:endParaRPr>
          </a:p>
        </p:txBody>
      </p:sp>
      <p:sp>
        <p:nvSpPr>
          <p:cNvPr id="171" name="Google Shape;171;p31"/>
          <p:cNvSpPr txBox="1"/>
          <p:nvPr/>
        </p:nvSpPr>
        <p:spPr>
          <a:xfrm>
            <a:off x="252815" y="508720"/>
            <a:ext cx="2284898" cy="3739455"/>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Clr>
                <a:schemeClr val="dk1"/>
              </a:buClr>
              <a:buSzPts val="1100"/>
              <a:buFont typeface="Arial"/>
              <a:buNone/>
            </a:pPr>
            <a:r>
              <a:rPr lang="es-419" sz="1100" dirty="0">
                <a:solidFill>
                  <a:schemeClr val="bg1"/>
                </a:solidFill>
                <a:latin typeface="Open Sans"/>
                <a:ea typeface="Open Sans"/>
                <a:cs typeface="Open Sans"/>
                <a:sym typeface="Open Sans"/>
              </a:rPr>
              <a:t>Tomarse el tiempo para elaborar en papel iteraciones de cada pantalla de la aplicación garantizó que los elementos que llegaron a convertirse en esquemas de página digitales fueran los correctos para abordar las dificultades del usuario. Para la pantalla de inicio, directamente se presentan los datos de resumen actual de las finanzas para acceder a ellas directamente e iniciar el proceso de </a:t>
            </a:r>
            <a:r>
              <a:rPr lang="es-419" sz="1100" dirty="0" err="1">
                <a:solidFill>
                  <a:schemeClr val="bg1"/>
                </a:solidFill>
                <a:latin typeface="Open Sans"/>
                <a:ea typeface="Open Sans"/>
                <a:cs typeface="Open Sans"/>
                <a:sym typeface="Open Sans"/>
              </a:rPr>
              <a:t>de</a:t>
            </a:r>
            <a:r>
              <a:rPr lang="es-419" sz="1100" dirty="0">
                <a:solidFill>
                  <a:schemeClr val="bg1"/>
                </a:solidFill>
                <a:latin typeface="Open Sans"/>
                <a:ea typeface="Open Sans"/>
                <a:cs typeface="Open Sans"/>
                <a:sym typeface="Open Sans"/>
              </a:rPr>
              <a:t> añadir gastos / ingresos.</a:t>
            </a:r>
            <a:endParaRPr sz="1100" dirty="0">
              <a:solidFill>
                <a:schemeClr val="bg1"/>
              </a:solidFill>
            </a:endParaRPr>
          </a:p>
        </p:txBody>
      </p:sp>
      <p:pic>
        <p:nvPicPr>
          <p:cNvPr id="4" name="Imagen 3">
            <a:extLst>
              <a:ext uri="{FF2B5EF4-FFF2-40B4-BE49-F238E27FC236}">
                <a16:creationId xmlns:a16="http://schemas.microsoft.com/office/drawing/2014/main" id="{045E1783-9210-489F-A42D-733A22C0D8B8}"/>
              </a:ext>
            </a:extLst>
          </p:cNvPr>
          <p:cNvPicPr>
            <a:picLocks noChangeAspect="1"/>
          </p:cNvPicPr>
          <p:nvPr/>
        </p:nvPicPr>
        <p:blipFill>
          <a:blip r:embed="rId3"/>
          <a:stretch>
            <a:fillRect/>
          </a:stretch>
        </p:blipFill>
        <p:spPr>
          <a:xfrm>
            <a:off x="4743607" y="-386604"/>
            <a:ext cx="4147578" cy="55301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48"/>
        <p:cNvGrpSpPr/>
        <p:nvPr/>
      </p:nvGrpSpPr>
      <p:grpSpPr>
        <a:xfrm>
          <a:off x="0" y="0"/>
          <a:ext cx="0" cy="0"/>
          <a:chOff x="0" y="0"/>
          <a:chExt cx="0" cy="0"/>
        </a:xfrm>
      </p:grpSpPr>
      <p:sp>
        <p:nvSpPr>
          <p:cNvPr id="249" name="Google Shape;249;p51"/>
          <p:cNvSpPr txBox="1"/>
          <p:nvPr/>
        </p:nvSpPr>
        <p:spPr>
          <a:xfrm>
            <a:off x="123975" y="25148"/>
            <a:ext cx="5057625" cy="553968"/>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Esquemas de página digitales App </a:t>
            </a:r>
            <a:endParaRPr sz="2400" dirty="0">
              <a:solidFill>
                <a:srgbClr val="5F6368"/>
              </a:solidFill>
              <a:latin typeface="Open Sans"/>
              <a:ea typeface="Open Sans"/>
              <a:cs typeface="Open Sans"/>
              <a:sym typeface="Open Sans"/>
            </a:endParaRPr>
          </a:p>
        </p:txBody>
      </p:sp>
      <p:sp>
        <p:nvSpPr>
          <p:cNvPr id="250" name="Google Shape;250;p51"/>
          <p:cNvSpPr txBox="1"/>
          <p:nvPr/>
        </p:nvSpPr>
        <p:spPr>
          <a:xfrm>
            <a:off x="139224" y="782079"/>
            <a:ext cx="2343626" cy="3508623"/>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Clr>
                <a:schemeClr val="dk1"/>
              </a:buClr>
              <a:buSzPts val="1100"/>
              <a:buFont typeface="Arial"/>
              <a:buNone/>
            </a:pPr>
            <a:r>
              <a:rPr lang="es-419" sz="1200" dirty="0">
                <a:solidFill>
                  <a:schemeClr val="bg1"/>
                </a:solidFill>
              </a:rPr>
              <a:t>Tomo este modelo como final para la página de inicio después de realizar diferentes esquemas en formato papel, tome lo mejor de cada esquema y los resumí en esta pantalla de inicio que muestra el contenido principal, de esta forma se presenta toda la información en un solo panel manteniendo el minimalismo de la información para no saturar al cliente.</a:t>
            </a:r>
            <a:endParaRPr sz="1200" dirty="0">
              <a:solidFill>
                <a:schemeClr val="bg1"/>
              </a:solidFill>
            </a:endParaRPr>
          </a:p>
        </p:txBody>
      </p:sp>
      <p:sp>
        <p:nvSpPr>
          <p:cNvPr id="253" name="Google Shape;253;p51"/>
          <p:cNvSpPr txBox="1"/>
          <p:nvPr/>
        </p:nvSpPr>
        <p:spPr>
          <a:xfrm>
            <a:off x="3644586" y="1435121"/>
            <a:ext cx="1100400" cy="1107965"/>
          </a:xfrm>
          <a:prstGeom prst="rect">
            <a:avLst/>
          </a:prstGeom>
          <a:noFill/>
          <a:ln>
            <a:noFill/>
          </a:ln>
        </p:spPr>
        <p:txBody>
          <a:bodyPr spcFirstLastPara="1" wrap="square" lIns="91425" tIns="91425" rIns="91425" bIns="91425" rtlCol="0" anchor="t" anchorCtr="0">
            <a:spAutoFit/>
          </a:bodyPr>
          <a:lstStyle/>
          <a:p>
            <a:pPr marL="0" lvl="0" indent="0" algn="l" rtl="0">
              <a:spcBef>
                <a:spcPts val="0"/>
              </a:spcBef>
              <a:spcAft>
                <a:spcPts val="0"/>
              </a:spcAft>
              <a:buNone/>
            </a:pPr>
            <a:r>
              <a:rPr lang="es-419" sz="1000" dirty="0">
                <a:solidFill>
                  <a:srgbClr val="5F6368"/>
                </a:solidFill>
                <a:latin typeface="Open Sans"/>
                <a:ea typeface="Open Sans"/>
                <a:cs typeface="Open Sans"/>
                <a:sym typeface="Open Sans"/>
              </a:rPr>
              <a:t>Se puede ver el resumen semanal, mensual, anual, y por día en específico.</a:t>
            </a:r>
          </a:p>
        </p:txBody>
      </p:sp>
      <p:sp>
        <p:nvSpPr>
          <p:cNvPr id="256" name="Google Shape;256;p51"/>
          <p:cNvSpPr txBox="1"/>
          <p:nvPr/>
        </p:nvSpPr>
        <p:spPr>
          <a:xfrm>
            <a:off x="7943284" y="3191188"/>
            <a:ext cx="1100400" cy="646300"/>
          </a:xfrm>
          <a:prstGeom prst="rect">
            <a:avLst/>
          </a:prstGeom>
          <a:noFill/>
          <a:ln>
            <a:noFill/>
          </a:ln>
        </p:spPr>
        <p:txBody>
          <a:bodyPr spcFirstLastPara="1" wrap="square" lIns="91425" tIns="91425" rIns="91425" bIns="91425" rtlCol="0" anchor="t" anchorCtr="0">
            <a:spAutoFit/>
          </a:bodyPr>
          <a:lstStyle/>
          <a:p>
            <a:pPr marL="0" lvl="0" indent="0" algn="l" rtl="0">
              <a:spcBef>
                <a:spcPts val="0"/>
              </a:spcBef>
              <a:spcAft>
                <a:spcPts val="0"/>
              </a:spcAft>
              <a:buNone/>
            </a:pPr>
            <a:r>
              <a:rPr lang="es-419" sz="1000" dirty="0">
                <a:solidFill>
                  <a:srgbClr val="5F6368"/>
                </a:solidFill>
                <a:latin typeface="Open Sans"/>
                <a:ea typeface="Open Sans"/>
                <a:cs typeface="Open Sans"/>
                <a:sym typeface="Open Sans"/>
              </a:rPr>
              <a:t>Botón para ingresar gastos e ingresos</a:t>
            </a:r>
          </a:p>
        </p:txBody>
      </p:sp>
      <p:pic>
        <p:nvPicPr>
          <p:cNvPr id="3" name="Imagen 2">
            <a:extLst>
              <a:ext uri="{FF2B5EF4-FFF2-40B4-BE49-F238E27FC236}">
                <a16:creationId xmlns:a16="http://schemas.microsoft.com/office/drawing/2014/main" id="{D92B2560-E43D-4492-B5DC-9952801BBB46}"/>
              </a:ext>
            </a:extLst>
          </p:cNvPr>
          <p:cNvPicPr>
            <a:picLocks noChangeAspect="1"/>
          </p:cNvPicPr>
          <p:nvPr/>
        </p:nvPicPr>
        <p:blipFill>
          <a:blip r:embed="rId3"/>
          <a:stretch>
            <a:fillRect/>
          </a:stretch>
        </p:blipFill>
        <p:spPr>
          <a:xfrm>
            <a:off x="5212947" y="120683"/>
            <a:ext cx="2698990" cy="4773749"/>
          </a:xfrm>
          <a:prstGeom prst="rect">
            <a:avLst/>
          </a:prstGeom>
        </p:spPr>
      </p:pic>
      <p:sp>
        <p:nvSpPr>
          <p:cNvPr id="11" name="Flecha: a la derecha 10">
            <a:extLst>
              <a:ext uri="{FF2B5EF4-FFF2-40B4-BE49-F238E27FC236}">
                <a16:creationId xmlns:a16="http://schemas.microsoft.com/office/drawing/2014/main" id="{50FB9797-2CCF-4FD2-A642-820E080CAD25}"/>
              </a:ext>
            </a:extLst>
          </p:cNvPr>
          <p:cNvSpPr/>
          <p:nvPr/>
        </p:nvSpPr>
        <p:spPr>
          <a:xfrm rot="20743307">
            <a:off x="4633471" y="1759036"/>
            <a:ext cx="958274" cy="113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2" name="Flecha: hacia la izquierda 11">
            <a:extLst>
              <a:ext uri="{FF2B5EF4-FFF2-40B4-BE49-F238E27FC236}">
                <a16:creationId xmlns:a16="http://schemas.microsoft.com/office/drawing/2014/main" id="{AD0D323E-9C5A-4AE3-A61C-44DD9F3F1CD7}"/>
              </a:ext>
            </a:extLst>
          </p:cNvPr>
          <p:cNvSpPr/>
          <p:nvPr/>
        </p:nvSpPr>
        <p:spPr>
          <a:xfrm rot="19816755">
            <a:off x="7442651" y="3704252"/>
            <a:ext cx="503819" cy="120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72"/>
        <p:cNvGrpSpPr/>
        <p:nvPr/>
      </p:nvGrpSpPr>
      <p:grpSpPr>
        <a:xfrm>
          <a:off x="0" y="0"/>
          <a:ext cx="0" cy="0"/>
          <a:chOff x="0" y="0"/>
          <a:chExt cx="0" cy="0"/>
        </a:xfrm>
      </p:grpSpPr>
      <p:sp>
        <p:nvSpPr>
          <p:cNvPr id="273" name="Google Shape;273;p53"/>
          <p:cNvSpPr/>
          <p:nvPr/>
        </p:nvSpPr>
        <p:spPr>
          <a:xfrm>
            <a:off x="4211875" y="0"/>
            <a:ext cx="4932000" cy="5143500"/>
          </a:xfrm>
          <a:prstGeom prst="rect">
            <a:avLst/>
          </a:prstGeom>
          <a:solidFill>
            <a:schemeClr val="bg1"/>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274" name="Google Shape;274;p53"/>
          <p:cNvSpPr txBox="1"/>
          <p:nvPr/>
        </p:nvSpPr>
        <p:spPr>
          <a:xfrm>
            <a:off x="84792" y="-29540"/>
            <a:ext cx="7496025" cy="609367"/>
          </a:xfrm>
          <a:prstGeom prst="rect">
            <a:avLst/>
          </a:prstGeom>
          <a:noFill/>
          <a:ln>
            <a:noFill/>
          </a:ln>
        </p:spPr>
        <p:txBody>
          <a:bodyPr spcFirstLastPara="1" wrap="square" lIns="0" tIns="91425" rIns="91425" bIns="91425" rtlCol="0" anchor="t" anchorCtr="0">
            <a:spAutoFit/>
          </a:bodyPr>
          <a:lstStyle/>
          <a:p>
            <a:pPr marL="0" lvl="0" indent="0" algn="l" rtl="0">
              <a:lnSpc>
                <a:spcPct val="115000"/>
              </a:lnSpc>
              <a:spcBef>
                <a:spcPts val="0"/>
              </a:spcBef>
              <a:spcAft>
                <a:spcPts val="0"/>
              </a:spcAft>
              <a:buNone/>
            </a:pPr>
            <a:r>
              <a:rPr lang="es" sz="2400" dirty="0">
                <a:solidFill>
                  <a:srgbClr val="5F6368"/>
                </a:solidFill>
                <a:latin typeface="Open Sans"/>
                <a:ea typeface="Open Sans"/>
                <a:cs typeface="Open Sans"/>
                <a:sym typeface="Open Sans"/>
              </a:rPr>
              <a:t>Prototipo de baja </a:t>
            </a:r>
            <a:r>
              <a:rPr lang="es-419" sz="2400" dirty="0">
                <a:solidFill>
                  <a:srgbClr val="5F6368"/>
                </a:solidFill>
                <a:latin typeface="Open Sans"/>
                <a:ea typeface="Open Sans"/>
                <a:cs typeface="Open Sans"/>
                <a:sym typeface="Open Sans"/>
              </a:rPr>
              <a:t>F</a:t>
            </a:r>
            <a:r>
              <a:rPr lang="es" sz="2400" dirty="0">
                <a:solidFill>
                  <a:srgbClr val="5F6368"/>
                </a:solidFill>
                <a:latin typeface="Open Sans"/>
                <a:ea typeface="Open Sans"/>
                <a:cs typeface="Open Sans"/>
                <a:sym typeface="Open Sans"/>
              </a:rPr>
              <a:t>idelidad app</a:t>
            </a:r>
            <a:endParaRPr sz="2400" dirty="0">
              <a:solidFill>
                <a:srgbClr val="5F6368"/>
              </a:solidFill>
              <a:latin typeface="Open Sans"/>
              <a:ea typeface="Open Sans"/>
              <a:cs typeface="Open Sans"/>
              <a:sym typeface="Open Sans"/>
            </a:endParaRPr>
          </a:p>
        </p:txBody>
      </p:sp>
      <p:sp>
        <p:nvSpPr>
          <p:cNvPr id="276" name="Google Shape;276;p53"/>
          <p:cNvSpPr txBox="1"/>
          <p:nvPr/>
        </p:nvSpPr>
        <p:spPr>
          <a:xfrm>
            <a:off x="168089" y="4523089"/>
            <a:ext cx="5331758" cy="750175"/>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ES" sz="1050" dirty="0">
                <a:solidFill>
                  <a:srgbClr val="5F6368"/>
                </a:solidFill>
                <a:latin typeface="Open Sans"/>
                <a:ea typeface="Open Sans"/>
                <a:cs typeface="Open Sans"/>
                <a:sym typeface="Open Sans"/>
              </a:rPr>
              <a:t>Ver </a:t>
            </a:r>
            <a:r>
              <a:rPr lang="es-ES" sz="1050" dirty="0">
                <a:solidFill>
                  <a:srgbClr val="5F6368"/>
                </a:solidFill>
                <a:latin typeface="Open Sans"/>
                <a:ea typeface="Open Sans"/>
                <a:cs typeface="Open Sans"/>
                <a:sym typeface="Open Sans"/>
                <a:hlinkClick r:id="rId3"/>
              </a:rPr>
              <a:t>Prototipo de baja </a:t>
            </a:r>
            <a:r>
              <a:rPr lang="es-ES" sz="1050" dirty="0">
                <a:solidFill>
                  <a:srgbClr val="5F6368"/>
                </a:solidFill>
                <a:latin typeface="Open Sans"/>
                <a:ea typeface="Open Sans"/>
                <a:cs typeface="Open Sans"/>
                <a:sym typeface="Open Sans"/>
              </a:rPr>
              <a:t>fidelidad de </a:t>
            </a:r>
            <a:r>
              <a:rPr lang="es-ES" sz="1050" dirty="0" err="1">
                <a:solidFill>
                  <a:srgbClr val="5F6368"/>
                </a:solidFill>
                <a:latin typeface="Open Sans"/>
                <a:ea typeface="Open Sans"/>
                <a:cs typeface="Open Sans"/>
                <a:sym typeface="Open Sans"/>
              </a:rPr>
              <a:t>My</a:t>
            </a:r>
            <a:r>
              <a:rPr lang="es-ES" sz="1050" dirty="0">
                <a:solidFill>
                  <a:srgbClr val="5F6368"/>
                </a:solidFill>
                <a:latin typeface="Open Sans"/>
                <a:ea typeface="Open Sans"/>
                <a:cs typeface="Open Sans"/>
                <a:sym typeface="Open Sans"/>
              </a:rPr>
              <a:t> </a:t>
            </a:r>
            <a:r>
              <a:rPr lang="es-ES" sz="1050" dirty="0" err="1">
                <a:solidFill>
                  <a:srgbClr val="5F6368"/>
                </a:solidFill>
                <a:latin typeface="Open Sans"/>
                <a:ea typeface="Open Sans"/>
                <a:cs typeface="Open Sans"/>
                <a:sym typeface="Open Sans"/>
              </a:rPr>
              <a:t>finance</a:t>
            </a:r>
            <a:endParaRPr lang="es-ES" sz="105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sp>
        <p:nvSpPr>
          <p:cNvPr id="9" name="Google Shape;276;p53">
            <a:extLst>
              <a:ext uri="{FF2B5EF4-FFF2-40B4-BE49-F238E27FC236}">
                <a16:creationId xmlns:a16="http://schemas.microsoft.com/office/drawing/2014/main" id="{BFB30424-2C60-410A-9DD7-E3097139FA4C}"/>
              </a:ext>
            </a:extLst>
          </p:cNvPr>
          <p:cNvSpPr txBox="1"/>
          <p:nvPr/>
        </p:nvSpPr>
        <p:spPr>
          <a:xfrm>
            <a:off x="517675" y="983249"/>
            <a:ext cx="1971525" cy="2123628"/>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419" dirty="0">
                <a:solidFill>
                  <a:schemeClr val="bg1"/>
                </a:solidFill>
                <a:latin typeface="Open Sans"/>
                <a:ea typeface="Open Sans"/>
                <a:cs typeface="Open Sans"/>
                <a:sym typeface="Open Sans"/>
              </a:rPr>
              <a:t>El prototipo muestra el recorrido de añadir gastos e ingresos junto con el detalle de cada pestaña de la app.</a:t>
            </a:r>
            <a:endParaRPr lang="es-ES" dirty="0">
              <a:solidFill>
                <a:schemeClr val="bg1"/>
              </a:solidFill>
              <a:latin typeface="Open Sans"/>
              <a:ea typeface="Open Sans"/>
              <a:cs typeface="Open Sans"/>
              <a:sym typeface="Open Sans"/>
            </a:endParaRPr>
          </a:p>
        </p:txBody>
      </p:sp>
      <p:pic>
        <p:nvPicPr>
          <p:cNvPr id="7" name="Imagen 6">
            <a:extLst>
              <a:ext uri="{FF2B5EF4-FFF2-40B4-BE49-F238E27FC236}">
                <a16:creationId xmlns:a16="http://schemas.microsoft.com/office/drawing/2014/main" id="{E4C15996-E307-41DC-B7B2-016870C80F2D}"/>
              </a:ext>
            </a:extLst>
          </p:cNvPr>
          <p:cNvPicPr>
            <a:picLocks noChangeAspect="1"/>
          </p:cNvPicPr>
          <p:nvPr/>
        </p:nvPicPr>
        <p:blipFill rotWithShape="1">
          <a:blip r:embed="rId4"/>
          <a:srcRect l="44861" t="5978" r="32778" b="5128"/>
          <a:stretch/>
        </p:blipFill>
        <p:spPr>
          <a:xfrm>
            <a:off x="5562600" y="114067"/>
            <a:ext cx="2437236" cy="47233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169"/>
        <p:cNvGrpSpPr/>
        <p:nvPr/>
      </p:nvGrpSpPr>
      <p:grpSpPr>
        <a:xfrm>
          <a:off x="0" y="0"/>
          <a:ext cx="0" cy="0"/>
          <a:chOff x="0" y="0"/>
          <a:chExt cx="0" cy="0"/>
        </a:xfrm>
      </p:grpSpPr>
      <p:sp>
        <p:nvSpPr>
          <p:cNvPr id="170" name="Google Shape;170;p31"/>
          <p:cNvSpPr txBox="1"/>
          <p:nvPr/>
        </p:nvSpPr>
        <p:spPr>
          <a:xfrm>
            <a:off x="550" y="0"/>
            <a:ext cx="5108781" cy="553968"/>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chemeClr val="tx1"/>
                </a:solidFill>
                <a:latin typeface="Open Sans"/>
                <a:ea typeface="Open Sans"/>
                <a:cs typeface="Open Sans"/>
                <a:sym typeface="Open Sans"/>
              </a:rPr>
              <a:t>Esquemas de página Web en papel </a:t>
            </a:r>
            <a:endParaRPr sz="2400" dirty="0">
              <a:solidFill>
                <a:schemeClr val="tx1"/>
              </a:solidFill>
              <a:latin typeface="Open Sans"/>
              <a:ea typeface="Open Sans"/>
              <a:cs typeface="Open Sans"/>
              <a:sym typeface="Open Sans"/>
            </a:endParaRPr>
          </a:p>
        </p:txBody>
      </p:sp>
      <p:sp>
        <p:nvSpPr>
          <p:cNvPr id="171" name="Google Shape;171;p31"/>
          <p:cNvSpPr txBox="1"/>
          <p:nvPr/>
        </p:nvSpPr>
        <p:spPr>
          <a:xfrm>
            <a:off x="252815" y="508720"/>
            <a:ext cx="2284898" cy="3739455"/>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Clr>
                <a:schemeClr val="dk1"/>
              </a:buClr>
              <a:buSzPts val="1100"/>
              <a:buFont typeface="Arial"/>
              <a:buNone/>
            </a:pPr>
            <a:r>
              <a:rPr lang="es-419" sz="1100" dirty="0">
                <a:solidFill>
                  <a:schemeClr val="bg1"/>
                </a:solidFill>
                <a:latin typeface="Open Sans"/>
                <a:ea typeface="Open Sans"/>
                <a:cs typeface="Open Sans"/>
                <a:sym typeface="Open Sans"/>
              </a:rPr>
              <a:t>Tomarse el tiempo para elaborar en papel iteraciones de cada pantalla de la aplicación garantizó que los elementos que llegaron a convertirse en esquemas de página digitales fueran los correctos para abordar las dificultades del usuario. Para la pantalla de inicio, directamente se presentan los datos de resumen actual de las finanzas para acceder a ellas directamente e iniciar el proceso de añadir gastos / ingresos.</a:t>
            </a:r>
            <a:endParaRPr sz="1100" dirty="0">
              <a:solidFill>
                <a:schemeClr val="bg1"/>
              </a:solidFill>
            </a:endParaRPr>
          </a:p>
        </p:txBody>
      </p:sp>
      <p:pic>
        <p:nvPicPr>
          <p:cNvPr id="3" name="Imagen 2">
            <a:extLst>
              <a:ext uri="{FF2B5EF4-FFF2-40B4-BE49-F238E27FC236}">
                <a16:creationId xmlns:a16="http://schemas.microsoft.com/office/drawing/2014/main" id="{AB988D41-9831-4CD1-AAB8-F21E29AF364F}"/>
              </a:ext>
            </a:extLst>
          </p:cNvPr>
          <p:cNvPicPr>
            <a:picLocks noChangeAspect="1"/>
          </p:cNvPicPr>
          <p:nvPr/>
        </p:nvPicPr>
        <p:blipFill>
          <a:blip r:embed="rId3"/>
          <a:stretch>
            <a:fillRect/>
          </a:stretch>
        </p:blipFill>
        <p:spPr>
          <a:xfrm>
            <a:off x="2658792" y="350812"/>
            <a:ext cx="6137031" cy="4602773"/>
          </a:xfrm>
          <a:prstGeom prst="rect">
            <a:avLst/>
          </a:prstGeom>
        </p:spPr>
      </p:pic>
    </p:spTree>
    <p:extLst>
      <p:ext uri="{BB962C8B-B14F-4D97-AF65-F5344CB8AC3E}">
        <p14:creationId xmlns:p14="http://schemas.microsoft.com/office/powerpoint/2010/main" val="1350032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48"/>
        <p:cNvGrpSpPr/>
        <p:nvPr/>
      </p:nvGrpSpPr>
      <p:grpSpPr>
        <a:xfrm>
          <a:off x="0" y="0"/>
          <a:ext cx="0" cy="0"/>
          <a:chOff x="0" y="0"/>
          <a:chExt cx="0" cy="0"/>
        </a:xfrm>
      </p:grpSpPr>
      <p:pic>
        <p:nvPicPr>
          <p:cNvPr id="4" name="Imagen 3">
            <a:extLst>
              <a:ext uri="{FF2B5EF4-FFF2-40B4-BE49-F238E27FC236}">
                <a16:creationId xmlns:a16="http://schemas.microsoft.com/office/drawing/2014/main" id="{B57481DB-5D78-41A2-A65C-9EB5195E60E1}"/>
              </a:ext>
            </a:extLst>
          </p:cNvPr>
          <p:cNvPicPr>
            <a:picLocks noChangeAspect="1"/>
          </p:cNvPicPr>
          <p:nvPr/>
        </p:nvPicPr>
        <p:blipFill>
          <a:blip r:embed="rId3"/>
          <a:stretch>
            <a:fillRect/>
          </a:stretch>
        </p:blipFill>
        <p:spPr>
          <a:xfrm>
            <a:off x="2599391" y="633141"/>
            <a:ext cx="6468341" cy="3657561"/>
          </a:xfrm>
          <a:prstGeom prst="rect">
            <a:avLst/>
          </a:prstGeom>
        </p:spPr>
      </p:pic>
      <p:sp>
        <p:nvSpPr>
          <p:cNvPr id="249" name="Google Shape;249;p51"/>
          <p:cNvSpPr txBox="1"/>
          <p:nvPr/>
        </p:nvSpPr>
        <p:spPr>
          <a:xfrm>
            <a:off x="123975" y="25148"/>
            <a:ext cx="5057625" cy="553968"/>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Esquemas de página digitales Web </a:t>
            </a:r>
            <a:endParaRPr sz="2400" dirty="0">
              <a:solidFill>
                <a:srgbClr val="5F6368"/>
              </a:solidFill>
              <a:latin typeface="Open Sans"/>
              <a:ea typeface="Open Sans"/>
              <a:cs typeface="Open Sans"/>
              <a:sym typeface="Open Sans"/>
            </a:endParaRPr>
          </a:p>
        </p:txBody>
      </p:sp>
      <p:sp>
        <p:nvSpPr>
          <p:cNvPr id="250" name="Google Shape;250;p51"/>
          <p:cNvSpPr txBox="1"/>
          <p:nvPr/>
        </p:nvSpPr>
        <p:spPr>
          <a:xfrm>
            <a:off x="139224" y="782079"/>
            <a:ext cx="2343626" cy="3508623"/>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Clr>
                <a:schemeClr val="dk1"/>
              </a:buClr>
              <a:buSzPts val="1100"/>
              <a:buFont typeface="Arial"/>
              <a:buNone/>
            </a:pPr>
            <a:r>
              <a:rPr lang="es-419" sz="1200" dirty="0">
                <a:solidFill>
                  <a:schemeClr val="bg1"/>
                </a:solidFill>
              </a:rPr>
              <a:t>Tomo este modelo como final para la página de inicio después de realizar diferentes esquemas en formato papel, tome lo mejor de cada esquema y los resumí en esta pantalla de inicio que muestra el contenido principal, de esta forma se presenta toda la información en un solo panel manteniendo el minimalismo de la información para no saturar al cliente.</a:t>
            </a:r>
            <a:endParaRPr sz="1200" dirty="0">
              <a:solidFill>
                <a:schemeClr val="bg1"/>
              </a:solidFill>
            </a:endParaRPr>
          </a:p>
        </p:txBody>
      </p:sp>
      <p:sp>
        <p:nvSpPr>
          <p:cNvPr id="253" name="Google Shape;253;p51"/>
          <p:cNvSpPr txBox="1"/>
          <p:nvPr/>
        </p:nvSpPr>
        <p:spPr>
          <a:xfrm>
            <a:off x="5940611" y="34950"/>
            <a:ext cx="1539358" cy="646300"/>
          </a:xfrm>
          <a:prstGeom prst="rect">
            <a:avLst/>
          </a:prstGeom>
          <a:noFill/>
          <a:ln>
            <a:noFill/>
          </a:ln>
        </p:spPr>
        <p:txBody>
          <a:bodyPr spcFirstLastPara="1" wrap="square" lIns="91425" tIns="91425" rIns="91425" bIns="91425" rtlCol="0" anchor="t" anchorCtr="0">
            <a:spAutoFit/>
          </a:bodyPr>
          <a:lstStyle/>
          <a:p>
            <a:pPr marL="0" lvl="0" indent="0" algn="l" rtl="0">
              <a:spcBef>
                <a:spcPts val="0"/>
              </a:spcBef>
              <a:spcAft>
                <a:spcPts val="0"/>
              </a:spcAft>
              <a:buNone/>
            </a:pPr>
            <a:r>
              <a:rPr lang="es-419" sz="1000" dirty="0">
                <a:solidFill>
                  <a:srgbClr val="5F6368"/>
                </a:solidFill>
                <a:latin typeface="Open Sans"/>
                <a:ea typeface="Open Sans"/>
                <a:cs typeface="Open Sans"/>
                <a:sym typeface="Open Sans"/>
              </a:rPr>
              <a:t>Detalle mas complejo de los movimientos del saldo</a:t>
            </a:r>
          </a:p>
        </p:txBody>
      </p:sp>
      <p:sp>
        <p:nvSpPr>
          <p:cNvPr id="11" name="Flecha: a la derecha 10">
            <a:extLst>
              <a:ext uri="{FF2B5EF4-FFF2-40B4-BE49-F238E27FC236}">
                <a16:creationId xmlns:a16="http://schemas.microsoft.com/office/drawing/2014/main" id="{50FB9797-2CCF-4FD2-A642-820E080CAD25}"/>
              </a:ext>
            </a:extLst>
          </p:cNvPr>
          <p:cNvSpPr/>
          <p:nvPr/>
        </p:nvSpPr>
        <p:spPr>
          <a:xfrm rot="8249733">
            <a:off x="5940030" y="766064"/>
            <a:ext cx="958274" cy="113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Tree>
    <p:extLst>
      <p:ext uri="{BB962C8B-B14F-4D97-AF65-F5344CB8AC3E}">
        <p14:creationId xmlns:p14="http://schemas.microsoft.com/office/powerpoint/2010/main" val="163301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72"/>
        <p:cNvGrpSpPr/>
        <p:nvPr/>
      </p:nvGrpSpPr>
      <p:grpSpPr>
        <a:xfrm>
          <a:off x="0" y="0"/>
          <a:ext cx="0" cy="0"/>
          <a:chOff x="0" y="0"/>
          <a:chExt cx="0" cy="0"/>
        </a:xfrm>
      </p:grpSpPr>
      <p:sp>
        <p:nvSpPr>
          <p:cNvPr id="273" name="Google Shape;273;p53"/>
          <p:cNvSpPr/>
          <p:nvPr/>
        </p:nvSpPr>
        <p:spPr>
          <a:xfrm>
            <a:off x="4211875" y="0"/>
            <a:ext cx="4932000" cy="5143500"/>
          </a:xfrm>
          <a:prstGeom prst="rect">
            <a:avLst/>
          </a:prstGeom>
          <a:solidFill>
            <a:schemeClr val="bg1"/>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274" name="Google Shape;274;p53"/>
          <p:cNvSpPr txBox="1"/>
          <p:nvPr/>
        </p:nvSpPr>
        <p:spPr>
          <a:xfrm>
            <a:off x="84792" y="-29540"/>
            <a:ext cx="7496025" cy="609367"/>
          </a:xfrm>
          <a:prstGeom prst="rect">
            <a:avLst/>
          </a:prstGeom>
          <a:noFill/>
          <a:ln>
            <a:noFill/>
          </a:ln>
        </p:spPr>
        <p:txBody>
          <a:bodyPr spcFirstLastPara="1" wrap="square" lIns="0" tIns="91425" rIns="91425" bIns="91425" rtlCol="0" anchor="t" anchorCtr="0">
            <a:spAutoFit/>
          </a:bodyPr>
          <a:lstStyle/>
          <a:p>
            <a:pPr marL="0" lvl="0" indent="0" algn="l" rtl="0">
              <a:lnSpc>
                <a:spcPct val="115000"/>
              </a:lnSpc>
              <a:spcBef>
                <a:spcPts val="0"/>
              </a:spcBef>
              <a:spcAft>
                <a:spcPts val="0"/>
              </a:spcAft>
              <a:buNone/>
            </a:pPr>
            <a:r>
              <a:rPr lang="es" sz="2400" dirty="0">
                <a:solidFill>
                  <a:srgbClr val="5F6368"/>
                </a:solidFill>
                <a:latin typeface="Open Sans"/>
                <a:ea typeface="Open Sans"/>
                <a:cs typeface="Open Sans"/>
                <a:sym typeface="Open Sans"/>
              </a:rPr>
              <a:t>Prototipo de baja </a:t>
            </a:r>
            <a:r>
              <a:rPr lang="es-419" sz="2400" dirty="0">
                <a:solidFill>
                  <a:srgbClr val="5F6368"/>
                </a:solidFill>
                <a:latin typeface="Open Sans"/>
                <a:ea typeface="Open Sans"/>
                <a:cs typeface="Open Sans"/>
                <a:sym typeface="Open Sans"/>
              </a:rPr>
              <a:t>F</a:t>
            </a:r>
            <a:r>
              <a:rPr lang="es" sz="2400" dirty="0">
                <a:solidFill>
                  <a:srgbClr val="5F6368"/>
                </a:solidFill>
                <a:latin typeface="Open Sans"/>
                <a:ea typeface="Open Sans"/>
                <a:cs typeface="Open Sans"/>
                <a:sym typeface="Open Sans"/>
              </a:rPr>
              <a:t>idelidad Web</a:t>
            </a:r>
            <a:endParaRPr sz="2400" dirty="0">
              <a:solidFill>
                <a:srgbClr val="5F6368"/>
              </a:solidFill>
              <a:latin typeface="Open Sans"/>
              <a:ea typeface="Open Sans"/>
              <a:cs typeface="Open Sans"/>
              <a:sym typeface="Open Sans"/>
            </a:endParaRPr>
          </a:p>
        </p:txBody>
      </p:sp>
      <p:sp>
        <p:nvSpPr>
          <p:cNvPr id="276" name="Google Shape;276;p53"/>
          <p:cNvSpPr txBox="1"/>
          <p:nvPr/>
        </p:nvSpPr>
        <p:spPr>
          <a:xfrm>
            <a:off x="168089" y="4523089"/>
            <a:ext cx="5331758" cy="750175"/>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ES" sz="1050" dirty="0">
                <a:solidFill>
                  <a:srgbClr val="5F6368"/>
                </a:solidFill>
                <a:latin typeface="Open Sans"/>
                <a:ea typeface="Open Sans"/>
                <a:cs typeface="Open Sans"/>
                <a:sym typeface="Open Sans"/>
              </a:rPr>
              <a:t>Ver </a:t>
            </a:r>
            <a:r>
              <a:rPr lang="es-ES" sz="1050" dirty="0">
                <a:solidFill>
                  <a:srgbClr val="5F6368"/>
                </a:solidFill>
                <a:latin typeface="Open Sans"/>
                <a:ea typeface="Open Sans"/>
                <a:cs typeface="Open Sans"/>
                <a:sym typeface="Open Sans"/>
                <a:hlinkClick r:id="rId3"/>
              </a:rPr>
              <a:t>Prototipo de baja </a:t>
            </a:r>
            <a:r>
              <a:rPr lang="es-ES" sz="1050" dirty="0">
                <a:solidFill>
                  <a:srgbClr val="5F6368"/>
                </a:solidFill>
                <a:latin typeface="Open Sans"/>
                <a:ea typeface="Open Sans"/>
                <a:cs typeface="Open Sans"/>
                <a:sym typeface="Open Sans"/>
              </a:rPr>
              <a:t>fidelidad de </a:t>
            </a:r>
            <a:r>
              <a:rPr lang="es-ES" sz="1050" dirty="0" err="1">
                <a:solidFill>
                  <a:srgbClr val="5F6368"/>
                </a:solidFill>
                <a:latin typeface="Open Sans"/>
                <a:ea typeface="Open Sans"/>
                <a:cs typeface="Open Sans"/>
                <a:sym typeface="Open Sans"/>
              </a:rPr>
              <a:t>My</a:t>
            </a:r>
            <a:r>
              <a:rPr lang="es-ES" sz="1050" dirty="0">
                <a:solidFill>
                  <a:srgbClr val="5F6368"/>
                </a:solidFill>
                <a:latin typeface="Open Sans"/>
                <a:ea typeface="Open Sans"/>
                <a:cs typeface="Open Sans"/>
                <a:sym typeface="Open Sans"/>
              </a:rPr>
              <a:t> </a:t>
            </a:r>
            <a:r>
              <a:rPr lang="es-ES" sz="1050" dirty="0" err="1">
                <a:solidFill>
                  <a:srgbClr val="5F6368"/>
                </a:solidFill>
                <a:latin typeface="Open Sans"/>
                <a:ea typeface="Open Sans"/>
                <a:cs typeface="Open Sans"/>
                <a:sym typeface="Open Sans"/>
              </a:rPr>
              <a:t>finance</a:t>
            </a:r>
            <a:endParaRPr lang="es-ES" sz="105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sp>
        <p:nvSpPr>
          <p:cNvPr id="9" name="Google Shape;276;p53">
            <a:extLst>
              <a:ext uri="{FF2B5EF4-FFF2-40B4-BE49-F238E27FC236}">
                <a16:creationId xmlns:a16="http://schemas.microsoft.com/office/drawing/2014/main" id="{BFB30424-2C60-410A-9DD7-E3097139FA4C}"/>
              </a:ext>
            </a:extLst>
          </p:cNvPr>
          <p:cNvSpPr txBox="1"/>
          <p:nvPr/>
        </p:nvSpPr>
        <p:spPr>
          <a:xfrm>
            <a:off x="517675" y="983249"/>
            <a:ext cx="1971525" cy="2123628"/>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419" dirty="0">
                <a:solidFill>
                  <a:schemeClr val="bg1"/>
                </a:solidFill>
                <a:latin typeface="Open Sans"/>
                <a:ea typeface="Open Sans"/>
                <a:cs typeface="Open Sans"/>
                <a:sym typeface="Open Sans"/>
              </a:rPr>
              <a:t>El prototipo muestra el recorrido de añadir gastos e ingresos junto con el detalle de cada pestaña de la web.</a:t>
            </a:r>
            <a:endParaRPr lang="es-ES" dirty="0">
              <a:solidFill>
                <a:schemeClr val="bg1"/>
              </a:solidFill>
              <a:latin typeface="Open Sans"/>
              <a:ea typeface="Open Sans"/>
              <a:cs typeface="Open Sans"/>
              <a:sym typeface="Open Sans"/>
            </a:endParaRPr>
          </a:p>
        </p:txBody>
      </p:sp>
      <p:pic>
        <p:nvPicPr>
          <p:cNvPr id="5" name="Imagen 4">
            <a:extLst>
              <a:ext uri="{FF2B5EF4-FFF2-40B4-BE49-F238E27FC236}">
                <a16:creationId xmlns:a16="http://schemas.microsoft.com/office/drawing/2014/main" id="{32E2FAF4-3A9C-45EC-9F69-9D6371F2A007}"/>
              </a:ext>
            </a:extLst>
          </p:cNvPr>
          <p:cNvPicPr>
            <a:picLocks noChangeAspect="1"/>
          </p:cNvPicPr>
          <p:nvPr/>
        </p:nvPicPr>
        <p:blipFill rotWithShape="1">
          <a:blip r:embed="rId4"/>
          <a:srcRect l="20066" t="6137" r="7841" b="4969"/>
          <a:stretch/>
        </p:blipFill>
        <p:spPr>
          <a:xfrm>
            <a:off x="2636520" y="818893"/>
            <a:ext cx="6438900" cy="3688555"/>
          </a:xfrm>
          <a:prstGeom prst="rect">
            <a:avLst/>
          </a:prstGeom>
        </p:spPr>
      </p:pic>
    </p:spTree>
    <p:extLst>
      <p:ext uri="{BB962C8B-B14F-4D97-AF65-F5344CB8AC3E}">
        <p14:creationId xmlns:p14="http://schemas.microsoft.com/office/powerpoint/2010/main" val="4290692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Estudio de usabilidad: Descubrimientos</a:t>
            </a:r>
            <a:endParaRPr sz="2400" dirty="0">
              <a:solidFill>
                <a:srgbClr val="5F6368"/>
              </a:solidFill>
              <a:latin typeface="Open Sans"/>
              <a:ea typeface="Open Sans"/>
              <a:cs typeface="Open Sans"/>
              <a:sym typeface="Open Sans"/>
            </a:endParaRPr>
          </a:p>
        </p:txBody>
      </p:sp>
      <p:sp>
        <p:nvSpPr>
          <p:cNvPr id="282" name="Google Shape;282;p54"/>
          <p:cNvSpPr txBox="1"/>
          <p:nvPr/>
        </p:nvSpPr>
        <p:spPr>
          <a:xfrm>
            <a:off x="532875" y="1050575"/>
            <a:ext cx="7873500" cy="927916"/>
          </a:xfrm>
          <a:prstGeom prst="rect">
            <a:avLst/>
          </a:prstGeom>
          <a:noFill/>
          <a:ln>
            <a:noFill/>
          </a:ln>
        </p:spPr>
        <p:txBody>
          <a:bodyPr spcFirstLastPara="1" wrap="square" lIns="0" tIns="91425" rIns="91425" bIns="91425" rtlCol="0" anchor="t" anchorCtr="0">
            <a:spAutoFit/>
          </a:bodyPr>
          <a:lstStyle/>
          <a:p>
            <a:pPr marL="0" lvl="0" indent="0" algn="l" rtl="0">
              <a:lnSpc>
                <a:spcPct val="115000"/>
              </a:lnSpc>
              <a:spcBef>
                <a:spcPts val="0"/>
              </a:spcBef>
              <a:spcAft>
                <a:spcPts val="0"/>
              </a:spcAft>
              <a:buNone/>
            </a:pPr>
            <a:r>
              <a:rPr lang="es-419" dirty="0">
                <a:solidFill>
                  <a:srgbClr val="5F6368"/>
                </a:solidFill>
                <a:latin typeface="Open Sans"/>
                <a:ea typeface="Open Sans"/>
                <a:cs typeface="Open Sans"/>
                <a:sym typeface="Open Sans"/>
              </a:rPr>
              <a:t>El estudio de usabilidad se llevó a cabo con 6 personas, hombres y mujeres de entre 20 y 65 años, a través de un formulario de 6 preguntas, la metodología fue de investigación moderada.</a:t>
            </a:r>
          </a:p>
        </p:txBody>
      </p:sp>
      <p:sp>
        <p:nvSpPr>
          <p:cNvPr id="283" name="Google Shape;283;p54"/>
          <p:cNvSpPr txBox="1"/>
          <p:nvPr/>
        </p:nvSpPr>
        <p:spPr>
          <a:xfrm>
            <a:off x="3462093" y="1694003"/>
            <a:ext cx="3336000" cy="432396"/>
          </a:xfrm>
          <a:prstGeom prst="rect">
            <a:avLst/>
          </a:prstGeom>
          <a:noFill/>
          <a:ln>
            <a:noFill/>
          </a:ln>
        </p:spPr>
        <p:txBody>
          <a:bodyPr spcFirstLastPara="1" wrap="square" lIns="91425" tIns="91425" rIns="91425" bIns="91425" rtlCol="0" anchor="t" anchorCtr="0">
            <a:spAutoFit/>
          </a:bodyPr>
          <a:lstStyle/>
          <a:p>
            <a:pPr marL="0" lvl="0" indent="0" algn="l" rtl="0">
              <a:lnSpc>
                <a:spcPct val="115000"/>
              </a:lnSpc>
              <a:spcBef>
                <a:spcPts val="0"/>
              </a:spcBef>
              <a:spcAft>
                <a:spcPts val="0"/>
              </a:spcAft>
              <a:buNone/>
            </a:pPr>
            <a:r>
              <a:rPr lang="es" b="1" dirty="0">
                <a:solidFill>
                  <a:srgbClr val="F29900"/>
                </a:solidFill>
                <a:latin typeface="Open Sans"/>
                <a:ea typeface="Open Sans"/>
                <a:cs typeface="Open Sans"/>
                <a:sym typeface="Open Sans"/>
              </a:rPr>
              <a:t>Descubrimientos</a:t>
            </a:r>
            <a:endParaRPr b="1" dirty="0">
              <a:solidFill>
                <a:srgbClr val="F29900"/>
              </a:solidFill>
            </a:endParaRPr>
          </a:p>
        </p:txBody>
      </p:sp>
      <p:sp>
        <p:nvSpPr>
          <p:cNvPr id="292" name="Google Shape;292;p54"/>
          <p:cNvSpPr/>
          <p:nvPr/>
        </p:nvSpPr>
        <p:spPr>
          <a:xfrm>
            <a:off x="289112" y="2126400"/>
            <a:ext cx="8565776" cy="2795224"/>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293" name="Google Shape;293;p54"/>
          <p:cNvSpPr txBox="1"/>
          <p:nvPr/>
        </p:nvSpPr>
        <p:spPr>
          <a:xfrm>
            <a:off x="954313" y="2395189"/>
            <a:ext cx="3336000" cy="609367"/>
          </a:xfrm>
          <a:prstGeom prst="rect">
            <a:avLst/>
          </a:prstGeom>
          <a:noFill/>
          <a:ln>
            <a:noFill/>
          </a:ln>
        </p:spPr>
        <p:txBody>
          <a:bodyPr spcFirstLastPara="1" wrap="square" lIns="91425" tIns="91425" rIns="91425" bIns="91425" rtlCol="0" anchor="t" anchorCtr="0">
            <a:spAutoFit/>
          </a:bodyPr>
          <a:lstStyle/>
          <a:p>
            <a:pPr marL="0" lvl="0" indent="0" algn="l"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Los usuarios presentaron disconformidad a la hora de no poder seleccionar una divisa</a:t>
            </a:r>
            <a:endParaRPr sz="1200" dirty="0"/>
          </a:p>
        </p:txBody>
      </p:sp>
      <p:sp>
        <p:nvSpPr>
          <p:cNvPr id="294" name="Google Shape;294;p54"/>
          <p:cNvSpPr/>
          <p:nvPr/>
        </p:nvSpPr>
        <p:spPr>
          <a:xfrm>
            <a:off x="650301" y="2583076"/>
            <a:ext cx="274800" cy="274800"/>
          </a:xfrm>
          <a:prstGeom prst="ellipse">
            <a:avLst/>
          </a:prstGeom>
          <a:solidFill>
            <a:srgbClr val="F299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5" name="Google Shape;295;p54"/>
          <p:cNvSpPr txBox="1"/>
          <p:nvPr/>
        </p:nvSpPr>
        <p:spPr>
          <a:xfrm>
            <a:off x="954313" y="3288698"/>
            <a:ext cx="3336000" cy="821733"/>
          </a:xfrm>
          <a:prstGeom prst="rect">
            <a:avLst/>
          </a:prstGeom>
          <a:noFill/>
          <a:ln>
            <a:noFill/>
          </a:ln>
        </p:spPr>
        <p:txBody>
          <a:bodyPr spcFirstLastPara="1" wrap="square" lIns="91425" tIns="91425" rIns="91425" bIns="91425" rtlCol="0" anchor="t" anchorCtr="0">
            <a:spAutoFit/>
          </a:bodyPr>
          <a:lstStyle/>
          <a:p>
            <a:pPr marL="0" lvl="0" indent="0" algn="l"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Los usuarios solicitaron poder seleccionar un día en específico para ver el resumen de ese día</a:t>
            </a:r>
            <a:endParaRPr lang="es-419" sz="1200" dirty="0"/>
          </a:p>
        </p:txBody>
      </p:sp>
      <p:sp>
        <p:nvSpPr>
          <p:cNvPr id="296" name="Google Shape;296;p54"/>
          <p:cNvSpPr/>
          <p:nvPr/>
        </p:nvSpPr>
        <p:spPr>
          <a:xfrm>
            <a:off x="650313" y="3531933"/>
            <a:ext cx="274800" cy="274800"/>
          </a:xfrm>
          <a:prstGeom prst="ellipse">
            <a:avLst/>
          </a:prstGeom>
          <a:solidFill>
            <a:srgbClr val="F299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7" name="Google Shape;297;p54"/>
          <p:cNvSpPr txBox="1"/>
          <p:nvPr/>
        </p:nvSpPr>
        <p:spPr>
          <a:xfrm>
            <a:off x="4946551" y="2336745"/>
            <a:ext cx="3336000" cy="821733"/>
          </a:xfrm>
          <a:prstGeom prst="rect">
            <a:avLst/>
          </a:prstGeom>
          <a:noFill/>
          <a:ln>
            <a:noFill/>
          </a:ln>
        </p:spPr>
        <p:txBody>
          <a:bodyPr spcFirstLastPara="1" wrap="square" lIns="91425" tIns="91425" rIns="91425" bIns="91425" rtlCol="0" anchor="t" anchorCtr="0">
            <a:spAutoFit/>
          </a:bodyPr>
          <a:lstStyle/>
          <a:p>
            <a:pPr marL="0" lvl="0" indent="0" algn="l"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Los usuarios mostraron disconformidad ya que no podían seleccionar el tipo de dinero, efectivo, digital o tarjeta.</a:t>
            </a:r>
            <a:endParaRPr sz="1200" dirty="0"/>
          </a:p>
        </p:txBody>
      </p:sp>
      <p:sp>
        <p:nvSpPr>
          <p:cNvPr id="298" name="Google Shape;298;p54"/>
          <p:cNvSpPr/>
          <p:nvPr/>
        </p:nvSpPr>
        <p:spPr>
          <a:xfrm>
            <a:off x="4680726" y="2610211"/>
            <a:ext cx="274800" cy="274800"/>
          </a:xfrm>
          <a:prstGeom prst="ellipse">
            <a:avLst/>
          </a:prstGeom>
          <a:solidFill>
            <a:srgbClr val="F299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1" name="Google Shape;298;p54">
            <a:extLst>
              <a:ext uri="{FF2B5EF4-FFF2-40B4-BE49-F238E27FC236}">
                <a16:creationId xmlns:a16="http://schemas.microsoft.com/office/drawing/2014/main" id="{3650CCA9-12EC-413E-8E1E-58C2AFA2E407}"/>
              </a:ext>
            </a:extLst>
          </p:cNvPr>
          <p:cNvSpPr/>
          <p:nvPr/>
        </p:nvSpPr>
        <p:spPr>
          <a:xfrm>
            <a:off x="4680726" y="3562164"/>
            <a:ext cx="274800" cy="274800"/>
          </a:xfrm>
          <a:prstGeom prst="ellipse">
            <a:avLst/>
          </a:prstGeom>
          <a:solidFill>
            <a:srgbClr val="F299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dirty="0">
                <a:solidFill>
                  <a:srgbClr val="FFFFFF"/>
                </a:solidFill>
                <a:latin typeface="Google Sans Medium"/>
                <a:ea typeface="Google Sans Medium"/>
                <a:cs typeface="Google Sans Medium"/>
                <a:sym typeface="Google Sans Medium"/>
              </a:rPr>
              <a:t>4</a:t>
            </a:r>
            <a:endParaRPr dirty="0">
              <a:solidFill>
                <a:srgbClr val="FFFFFF"/>
              </a:solidFill>
              <a:latin typeface="Google Sans Medium"/>
              <a:ea typeface="Google Sans Medium"/>
              <a:cs typeface="Google Sans Medium"/>
              <a:sym typeface="Google Sans Medium"/>
            </a:endParaRPr>
          </a:p>
        </p:txBody>
      </p:sp>
      <p:sp>
        <p:nvSpPr>
          <p:cNvPr id="23" name="Google Shape;293;p54">
            <a:extLst>
              <a:ext uri="{FF2B5EF4-FFF2-40B4-BE49-F238E27FC236}">
                <a16:creationId xmlns:a16="http://schemas.microsoft.com/office/drawing/2014/main" id="{F2A74A5A-0B98-4ABC-8768-7138D009E34A}"/>
              </a:ext>
            </a:extLst>
          </p:cNvPr>
          <p:cNvSpPr txBox="1"/>
          <p:nvPr/>
        </p:nvSpPr>
        <p:spPr>
          <a:xfrm>
            <a:off x="5157675" y="3394880"/>
            <a:ext cx="3336000" cy="821733"/>
          </a:xfrm>
          <a:prstGeom prst="rect">
            <a:avLst/>
          </a:prstGeom>
          <a:noFill/>
          <a:ln>
            <a:noFill/>
          </a:ln>
        </p:spPr>
        <p:txBody>
          <a:bodyPr spcFirstLastPara="1" wrap="square" lIns="91425" tIns="91425" rIns="91425" bIns="91425" rtlCol="0" anchor="t" anchorCtr="0">
            <a:spAutoFit/>
          </a:bodyPr>
          <a:lstStyle/>
          <a:p>
            <a:pPr marL="0" lvl="0" indent="0" algn="l"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D</a:t>
            </a:r>
            <a:r>
              <a:rPr lang="es-419" sz="1200">
                <a:solidFill>
                  <a:srgbClr val="5F6368"/>
                </a:solidFill>
                <a:latin typeface="Open Sans"/>
                <a:ea typeface="Open Sans"/>
                <a:cs typeface="Open Sans"/>
                <a:sym typeface="Open Sans"/>
              </a:rPr>
              <a:t>iversas </a:t>
            </a:r>
            <a:r>
              <a:rPr lang="es-419" sz="1200" dirty="0">
                <a:solidFill>
                  <a:srgbClr val="5F6368"/>
                </a:solidFill>
                <a:latin typeface="Open Sans"/>
                <a:ea typeface="Open Sans"/>
                <a:cs typeface="Open Sans"/>
                <a:sym typeface="Open Sans"/>
              </a:rPr>
              <a:t>preguntas como ¿se puede importar o exportar los datos? ¿En la página web figuraran los mismos datos?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Shape 302"/>
        <p:cNvGrpSpPr/>
        <p:nvPr/>
      </p:nvGrpSpPr>
      <p:grpSpPr>
        <a:xfrm>
          <a:off x="0" y="0"/>
          <a:ext cx="0" cy="0"/>
          <a:chOff x="0" y="0"/>
          <a:chExt cx="0" cy="0"/>
        </a:xfrm>
      </p:grpSpPr>
      <p:sp>
        <p:nvSpPr>
          <p:cNvPr id="303" name="Google Shape;303;p55"/>
          <p:cNvSpPr txBox="1"/>
          <p:nvPr/>
        </p:nvSpPr>
        <p:spPr>
          <a:xfrm>
            <a:off x="3721275" y="2048400"/>
            <a:ext cx="3990000" cy="1046700"/>
          </a:xfrm>
          <a:prstGeom prst="rect">
            <a:avLst/>
          </a:prstGeom>
          <a:noFill/>
          <a:ln>
            <a:noFill/>
          </a:ln>
        </p:spPr>
        <p:txBody>
          <a:bodyPr spcFirstLastPara="1" wrap="square" lIns="91425" tIns="91425" rIns="91425" bIns="91425" rtlCol="0"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Maquetas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Prototipo de alta fidelidad</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Accesibilidad</a:t>
            </a:r>
            <a:endParaRPr>
              <a:solidFill>
                <a:srgbClr val="FFFFFF"/>
              </a:solidFill>
              <a:latin typeface="Open Sans"/>
              <a:ea typeface="Open Sans"/>
              <a:cs typeface="Open Sans"/>
              <a:sym typeface="Open Sans"/>
            </a:endParaRPr>
          </a:p>
        </p:txBody>
      </p:sp>
      <p:sp>
        <p:nvSpPr>
          <p:cNvPr id="304" name="Google Shape;304;p55"/>
          <p:cNvSpPr txBox="1"/>
          <p:nvPr/>
        </p:nvSpPr>
        <p:spPr>
          <a:xfrm>
            <a:off x="-468875" y="2082300"/>
            <a:ext cx="3704400" cy="1034099"/>
          </a:xfrm>
          <a:prstGeom prst="rect">
            <a:avLst/>
          </a:prstGeom>
          <a:noFill/>
          <a:ln>
            <a:noFill/>
          </a:ln>
        </p:spPr>
        <p:txBody>
          <a:bodyPr spcFirstLastPara="1" wrap="square" lIns="91425" tIns="91425" rIns="91425" bIns="91425" rtlCol="0" anchor="t" anchorCtr="0">
            <a:spAutoFit/>
          </a:bodyPr>
          <a:lstStyle/>
          <a:p>
            <a:pPr marL="0" lvl="0" indent="0" algn="r" rtl="0">
              <a:lnSpc>
                <a:spcPct val="115000"/>
              </a:lnSpc>
              <a:spcBef>
                <a:spcPts val="0"/>
              </a:spcBef>
              <a:spcAft>
                <a:spcPts val="0"/>
              </a:spcAft>
              <a:buNone/>
            </a:pPr>
            <a:r>
              <a:rPr lang="es" sz="2400" dirty="0">
                <a:solidFill>
                  <a:srgbClr val="FFFFFF"/>
                </a:solidFill>
                <a:latin typeface="Open Sans"/>
                <a:ea typeface="Open Sans"/>
                <a:cs typeface="Open Sans"/>
                <a:sym typeface="Open Sans"/>
              </a:rPr>
              <a:t>Perfeccionar </a:t>
            </a:r>
          </a:p>
          <a:p>
            <a:pPr marL="0" lvl="0" indent="0" algn="r" rtl="0">
              <a:lnSpc>
                <a:spcPct val="115000"/>
              </a:lnSpc>
              <a:spcBef>
                <a:spcPts val="0"/>
              </a:spcBef>
              <a:spcAft>
                <a:spcPts val="0"/>
              </a:spcAft>
              <a:buNone/>
            </a:pPr>
            <a:r>
              <a:rPr lang="es" sz="2400" dirty="0">
                <a:solidFill>
                  <a:srgbClr val="FFFFFF"/>
                </a:solidFill>
                <a:latin typeface="Open Sans"/>
                <a:ea typeface="Open Sans"/>
                <a:cs typeface="Open Sans"/>
                <a:sym typeface="Open Sans"/>
              </a:rPr>
              <a:t>el diseño</a:t>
            </a:r>
            <a:endParaRPr sz="2400" dirty="0">
              <a:solidFill>
                <a:srgbClr val="FFFFFF"/>
              </a:solidFill>
              <a:latin typeface="Open Sans"/>
              <a:ea typeface="Open Sans"/>
              <a:cs typeface="Open Sans"/>
              <a:sym typeface="Open Sans"/>
            </a:endParaRPr>
          </a:p>
        </p:txBody>
      </p:sp>
      <p:cxnSp>
        <p:nvCxnSpPr>
          <p:cNvPr id="305" name="Google Shape;30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
        <p:cNvGrpSpPr/>
        <p:nvPr/>
      </p:nvGrpSpPr>
      <p:grpSpPr>
        <a:xfrm>
          <a:off x="0" y="0"/>
          <a:ext cx="0" cy="0"/>
          <a:chOff x="0" y="0"/>
          <a:chExt cx="0" cy="0"/>
        </a:xfrm>
      </p:grpSpPr>
      <p:sp>
        <p:nvSpPr>
          <p:cNvPr id="14" name="Google Shape;314;p56">
            <a:extLst>
              <a:ext uri="{FF2B5EF4-FFF2-40B4-BE49-F238E27FC236}">
                <a16:creationId xmlns:a16="http://schemas.microsoft.com/office/drawing/2014/main" id="{8DF62A68-CE41-4692-8E28-28E71140AEE9}"/>
              </a:ext>
            </a:extLst>
          </p:cNvPr>
          <p:cNvSpPr/>
          <p:nvPr/>
        </p:nvSpPr>
        <p:spPr>
          <a:xfrm>
            <a:off x="-1" y="0"/>
            <a:ext cx="5438776" cy="5143500"/>
          </a:xfrm>
          <a:prstGeom prst="rect">
            <a:avLst/>
          </a:prstGeom>
          <a:solidFill>
            <a:srgbClr val="CEDEE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52" name="Google Shape;152;p41"/>
          <p:cNvSpPr txBox="1"/>
          <p:nvPr/>
        </p:nvSpPr>
        <p:spPr>
          <a:xfrm>
            <a:off x="1231075" y="1604200"/>
            <a:ext cx="4086000" cy="1154132"/>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465674"/>
                </a:solidFill>
                <a:latin typeface="Open Sans SemiBold"/>
                <a:ea typeface="Open Sans SemiBold"/>
                <a:cs typeface="Open Sans SemiBold"/>
                <a:sym typeface="Open Sans SemiBold"/>
              </a:rPr>
              <a:t>El producto: </a:t>
            </a:r>
          </a:p>
          <a:p>
            <a:pPr marL="0" lvl="0" indent="0" algn="l" rtl="0">
              <a:lnSpc>
                <a:spcPct val="150000"/>
              </a:lnSpc>
              <a:spcBef>
                <a:spcPts val="0"/>
              </a:spcBef>
              <a:spcAft>
                <a:spcPts val="0"/>
              </a:spcAft>
              <a:buNone/>
            </a:pPr>
            <a:r>
              <a:rPr lang="es"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El proyecto contara con la creación de una app para celular y sitio web adaptable.</a:t>
            </a:r>
          </a:p>
        </p:txBody>
      </p:sp>
      <p:sp>
        <p:nvSpPr>
          <p:cNvPr id="153" name="Google Shape;153;p41"/>
          <p:cNvSpPr txBox="1"/>
          <p:nvPr/>
        </p:nvSpPr>
        <p:spPr>
          <a:xfrm>
            <a:off x="517675" y="524350"/>
            <a:ext cx="6155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Resumen del proyecto</a:t>
            </a:r>
            <a:endParaRPr sz="2400">
              <a:solidFill>
                <a:srgbClr val="5F6368"/>
              </a:solidFill>
              <a:latin typeface="Open Sans"/>
              <a:ea typeface="Open Sans"/>
              <a:cs typeface="Open Sans"/>
              <a:sym typeface="Open Sans"/>
            </a:endParaRPr>
          </a:p>
        </p:txBody>
      </p:sp>
      <p:sp>
        <p:nvSpPr>
          <p:cNvPr id="154" name="Google Shape;154;p41"/>
          <p:cNvSpPr/>
          <p:nvPr/>
        </p:nvSpPr>
        <p:spPr>
          <a:xfrm>
            <a:off x="517675" y="1604200"/>
            <a:ext cx="513300" cy="513300"/>
          </a:xfrm>
          <a:prstGeom prst="ellipse">
            <a:avLst/>
          </a:prstGeom>
          <a:solidFill>
            <a:srgbClr val="46567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55" name="Google Shape;155;p41"/>
          <p:cNvSpPr txBox="1"/>
          <p:nvPr/>
        </p:nvSpPr>
        <p:spPr>
          <a:xfrm>
            <a:off x="1231075" y="3172985"/>
            <a:ext cx="3446100" cy="830966"/>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Clr>
                <a:schemeClr val="dk1"/>
              </a:buClr>
              <a:buSzPts val="1100"/>
              <a:buFont typeface="Arial"/>
              <a:buNone/>
            </a:pPr>
            <a:r>
              <a:rPr lang="es" dirty="0">
                <a:solidFill>
                  <a:srgbClr val="465674"/>
                </a:solidFill>
                <a:latin typeface="Open Sans SemiBold"/>
                <a:ea typeface="Open Sans SemiBold"/>
                <a:cs typeface="Open Sans SemiBold"/>
                <a:sym typeface="Open Sans SemiBold"/>
              </a:rPr>
              <a:t>Duración del proyecto:</a:t>
            </a:r>
            <a:endParaRPr dirty="0">
              <a:solidFill>
                <a:srgbClr val="46567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s" dirty="0">
                <a:solidFill>
                  <a:srgbClr val="5F6368"/>
                </a:solidFill>
                <a:latin typeface="Open Sans"/>
                <a:ea typeface="Open Sans"/>
                <a:cs typeface="Open Sans"/>
                <a:sym typeface="Open Sans"/>
              </a:rPr>
              <a:t>6 semanas</a:t>
            </a:r>
            <a:endParaRPr b="1" dirty="0">
              <a:solidFill>
                <a:srgbClr val="4285F4"/>
              </a:solidFill>
              <a:latin typeface="Open Sans"/>
              <a:ea typeface="Open Sans"/>
              <a:cs typeface="Open Sans"/>
              <a:sym typeface="Open Sans"/>
            </a:endParaRPr>
          </a:p>
        </p:txBody>
      </p:sp>
      <p:sp>
        <p:nvSpPr>
          <p:cNvPr id="156" name="Google Shape;156;p41"/>
          <p:cNvSpPr/>
          <p:nvPr/>
        </p:nvSpPr>
        <p:spPr>
          <a:xfrm>
            <a:off x="517675" y="3172985"/>
            <a:ext cx="513300" cy="513300"/>
          </a:xfrm>
          <a:prstGeom prst="ellipse">
            <a:avLst/>
          </a:prstGeom>
          <a:solidFill>
            <a:srgbClr val="46567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57" name="Google Shape;15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9"/>
        <p:cNvGrpSpPr/>
        <p:nvPr/>
      </p:nvGrpSpPr>
      <p:grpSpPr>
        <a:xfrm>
          <a:off x="0" y="0"/>
          <a:ext cx="0" cy="0"/>
          <a:chOff x="0" y="0"/>
          <a:chExt cx="0" cy="0"/>
        </a:xfrm>
      </p:grpSpPr>
      <p:sp>
        <p:nvSpPr>
          <p:cNvPr id="314" name="Google Shape;314;p56"/>
          <p:cNvSpPr/>
          <p:nvPr/>
        </p:nvSpPr>
        <p:spPr>
          <a:xfrm>
            <a:off x="-1" y="0"/>
            <a:ext cx="3329801" cy="5143500"/>
          </a:xfrm>
          <a:prstGeom prst="rect">
            <a:avLst/>
          </a:prstGeom>
          <a:solidFill>
            <a:schemeClr val="lt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Maquetas</a:t>
            </a:r>
            <a:endParaRPr sz="2400" dirty="0">
              <a:solidFill>
                <a:srgbClr val="5F6368"/>
              </a:solidFill>
              <a:latin typeface="Open Sans"/>
              <a:ea typeface="Open Sans"/>
              <a:cs typeface="Open Sans"/>
              <a:sym typeface="Open Sans"/>
            </a:endParaRPr>
          </a:p>
        </p:txBody>
      </p:sp>
      <p:sp>
        <p:nvSpPr>
          <p:cNvPr id="311" name="Google Shape;311;p56"/>
          <p:cNvSpPr txBox="1"/>
          <p:nvPr/>
        </p:nvSpPr>
        <p:spPr>
          <a:xfrm>
            <a:off x="517675" y="1078450"/>
            <a:ext cx="2421300" cy="3093124"/>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419" dirty="0">
                <a:solidFill>
                  <a:srgbClr val="5F6368"/>
                </a:solidFill>
                <a:latin typeface="Open Sans"/>
                <a:ea typeface="Open Sans"/>
                <a:cs typeface="Open Sans"/>
                <a:sym typeface="Open Sans"/>
              </a:rPr>
              <a:t>Al pasar del diseño de baja fidelidad al del alta fidelidad se pulieron los puntos  esenciales recolectado a través del estudio de usabilidad agregando para seleccionar día en específico en el resumen y poder cambiar la divisa.</a:t>
            </a:r>
            <a:endParaRPr dirty="0"/>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2749361" y="493705"/>
            <a:ext cx="3757302" cy="584745"/>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Antes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7" name="Google Shape;317;p56"/>
          <p:cNvSpPr txBox="1"/>
          <p:nvPr/>
        </p:nvSpPr>
        <p:spPr>
          <a:xfrm>
            <a:off x="6249137" y="476295"/>
            <a:ext cx="2920800" cy="5850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Después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4" name="Imagen 3">
            <a:extLst>
              <a:ext uri="{FF2B5EF4-FFF2-40B4-BE49-F238E27FC236}">
                <a16:creationId xmlns:a16="http://schemas.microsoft.com/office/drawing/2014/main" id="{2645C9C7-9CAB-4E60-878F-0A553B4D4BCE}"/>
              </a:ext>
            </a:extLst>
          </p:cNvPr>
          <p:cNvPicPr>
            <a:picLocks noChangeAspect="1"/>
          </p:cNvPicPr>
          <p:nvPr/>
        </p:nvPicPr>
        <p:blipFill>
          <a:blip r:embed="rId3"/>
          <a:stretch>
            <a:fillRect/>
          </a:stretch>
        </p:blipFill>
        <p:spPr>
          <a:xfrm>
            <a:off x="3518556" y="801400"/>
            <a:ext cx="2106888" cy="4198619"/>
          </a:xfrm>
          <a:prstGeom prst="rect">
            <a:avLst/>
          </a:prstGeom>
        </p:spPr>
      </p:pic>
      <p:pic>
        <p:nvPicPr>
          <p:cNvPr id="7" name="Imagen 6">
            <a:extLst>
              <a:ext uri="{FF2B5EF4-FFF2-40B4-BE49-F238E27FC236}">
                <a16:creationId xmlns:a16="http://schemas.microsoft.com/office/drawing/2014/main" id="{3C54FC24-C88E-40DC-9243-772C898F3B46}"/>
              </a:ext>
            </a:extLst>
          </p:cNvPr>
          <p:cNvPicPr>
            <a:picLocks noChangeAspect="1"/>
          </p:cNvPicPr>
          <p:nvPr/>
        </p:nvPicPr>
        <p:blipFill>
          <a:blip r:embed="rId4"/>
          <a:stretch>
            <a:fillRect/>
          </a:stretch>
        </p:blipFill>
        <p:spPr>
          <a:xfrm>
            <a:off x="6652865" y="801400"/>
            <a:ext cx="2122046" cy="4198619"/>
          </a:xfrm>
          <a:prstGeom prst="rect">
            <a:avLst/>
          </a:prstGeom>
        </p:spPr>
      </p:pic>
      <p:sp>
        <p:nvSpPr>
          <p:cNvPr id="9" name="Flecha: a la derecha 8">
            <a:extLst>
              <a:ext uri="{FF2B5EF4-FFF2-40B4-BE49-F238E27FC236}">
                <a16:creationId xmlns:a16="http://schemas.microsoft.com/office/drawing/2014/main" id="{B0A2CA23-F72C-480C-B651-1348522D4449}"/>
              </a:ext>
            </a:extLst>
          </p:cNvPr>
          <p:cNvSpPr/>
          <p:nvPr/>
        </p:nvSpPr>
        <p:spPr>
          <a:xfrm rot="13288450">
            <a:off x="8451596" y="2260688"/>
            <a:ext cx="412902" cy="160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 name="Imagen 2">
            <a:extLst>
              <a:ext uri="{FF2B5EF4-FFF2-40B4-BE49-F238E27FC236}">
                <a16:creationId xmlns:a16="http://schemas.microsoft.com/office/drawing/2014/main" id="{A89E1ED8-F3E1-49B5-B5F7-F76A15B76688}"/>
              </a:ext>
            </a:extLst>
          </p:cNvPr>
          <p:cNvPicPr>
            <a:picLocks noChangeAspect="1"/>
          </p:cNvPicPr>
          <p:nvPr/>
        </p:nvPicPr>
        <p:blipFill>
          <a:blip r:embed="rId3"/>
          <a:stretch>
            <a:fillRect/>
          </a:stretch>
        </p:blipFill>
        <p:spPr>
          <a:xfrm>
            <a:off x="6599828" y="874250"/>
            <a:ext cx="2026497" cy="3962399"/>
          </a:xfrm>
          <a:prstGeom prst="rect">
            <a:avLst/>
          </a:prstGeom>
        </p:spPr>
      </p:pic>
      <p:sp>
        <p:nvSpPr>
          <p:cNvPr id="314" name="Google Shape;314;p56"/>
          <p:cNvSpPr/>
          <p:nvPr/>
        </p:nvSpPr>
        <p:spPr>
          <a:xfrm>
            <a:off x="-1" y="0"/>
            <a:ext cx="3329801" cy="5143500"/>
          </a:xfrm>
          <a:prstGeom prst="rect">
            <a:avLst/>
          </a:prstGeom>
          <a:solidFill>
            <a:schemeClr val="lt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Maquetas</a:t>
            </a:r>
            <a:endParaRPr sz="2400" dirty="0">
              <a:solidFill>
                <a:srgbClr val="5F6368"/>
              </a:solidFill>
              <a:latin typeface="Open Sans"/>
              <a:ea typeface="Open Sans"/>
              <a:cs typeface="Open Sans"/>
              <a:sym typeface="Open Sans"/>
            </a:endParaRPr>
          </a:p>
        </p:txBody>
      </p:sp>
      <p:sp>
        <p:nvSpPr>
          <p:cNvPr id="311" name="Google Shape;311;p56"/>
          <p:cNvSpPr txBox="1"/>
          <p:nvPr/>
        </p:nvSpPr>
        <p:spPr>
          <a:xfrm>
            <a:off x="517675" y="1078450"/>
            <a:ext cx="2421300" cy="3093124"/>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419" dirty="0">
                <a:solidFill>
                  <a:srgbClr val="5F6368"/>
                </a:solidFill>
                <a:latin typeface="Open Sans"/>
                <a:ea typeface="Open Sans"/>
                <a:cs typeface="Open Sans"/>
                <a:sym typeface="Open Sans"/>
              </a:rPr>
              <a:t>Al pasar del diseño de baja fidelidad al del alta fidelidad se pulieron los puntos  esenciales recolectado a través del estudio de usabilidad agregando para seleccionar día en específico en el resumen y poder cambiar la divisa.</a:t>
            </a:r>
            <a:endParaRPr dirty="0"/>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2749361" y="493705"/>
            <a:ext cx="3757302" cy="584745"/>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Antes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7" name="Google Shape;317;p56"/>
          <p:cNvSpPr txBox="1"/>
          <p:nvPr/>
        </p:nvSpPr>
        <p:spPr>
          <a:xfrm>
            <a:off x="6249137" y="476295"/>
            <a:ext cx="2920800" cy="5850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Después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9" name="Flecha: a la derecha 8">
            <a:extLst>
              <a:ext uri="{FF2B5EF4-FFF2-40B4-BE49-F238E27FC236}">
                <a16:creationId xmlns:a16="http://schemas.microsoft.com/office/drawing/2014/main" id="{B0A2CA23-F72C-480C-B651-1348522D4449}"/>
              </a:ext>
            </a:extLst>
          </p:cNvPr>
          <p:cNvSpPr/>
          <p:nvPr/>
        </p:nvSpPr>
        <p:spPr>
          <a:xfrm rot="13288450">
            <a:off x="7925816" y="1963509"/>
            <a:ext cx="412902" cy="160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6" name="Imagen 5">
            <a:extLst>
              <a:ext uri="{FF2B5EF4-FFF2-40B4-BE49-F238E27FC236}">
                <a16:creationId xmlns:a16="http://schemas.microsoft.com/office/drawing/2014/main" id="{33FE9287-9D17-4140-952F-0688F76B43E6}"/>
              </a:ext>
            </a:extLst>
          </p:cNvPr>
          <p:cNvPicPr>
            <a:picLocks noChangeAspect="1"/>
          </p:cNvPicPr>
          <p:nvPr/>
        </p:nvPicPr>
        <p:blipFill>
          <a:blip r:embed="rId4"/>
          <a:stretch>
            <a:fillRect/>
          </a:stretch>
        </p:blipFill>
        <p:spPr>
          <a:xfrm>
            <a:off x="3651534" y="874250"/>
            <a:ext cx="2026497" cy="3986081"/>
          </a:xfrm>
          <a:prstGeom prst="rect">
            <a:avLst/>
          </a:prstGeom>
        </p:spPr>
      </p:pic>
      <p:sp>
        <p:nvSpPr>
          <p:cNvPr id="11" name="Flecha: a la derecha 10">
            <a:extLst>
              <a:ext uri="{FF2B5EF4-FFF2-40B4-BE49-F238E27FC236}">
                <a16:creationId xmlns:a16="http://schemas.microsoft.com/office/drawing/2014/main" id="{80B653D2-21BA-4171-8F7C-EEFF6B949BFA}"/>
              </a:ext>
            </a:extLst>
          </p:cNvPr>
          <p:cNvSpPr/>
          <p:nvPr/>
        </p:nvSpPr>
        <p:spPr>
          <a:xfrm rot="19047988">
            <a:off x="6561828" y="4091272"/>
            <a:ext cx="412902" cy="160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1883331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2"/>
        <p:cNvGrpSpPr/>
        <p:nvPr/>
      </p:nvGrpSpPr>
      <p:grpSpPr>
        <a:xfrm>
          <a:off x="0" y="0"/>
          <a:ext cx="0" cy="0"/>
          <a:chOff x="0" y="0"/>
          <a:chExt cx="0" cy="0"/>
        </a:xfrm>
      </p:grpSpPr>
      <p:pic>
        <p:nvPicPr>
          <p:cNvPr id="4" name="Imagen 3">
            <a:extLst>
              <a:ext uri="{FF2B5EF4-FFF2-40B4-BE49-F238E27FC236}">
                <a16:creationId xmlns:a16="http://schemas.microsoft.com/office/drawing/2014/main" id="{97DD604A-48C2-420C-B3A1-5822E0A1C381}"/>
              </a:ext>
            </a:extLst>
          </p:cNvPr>
          <p:cNvPicPr>
            <a:picLocks noChangeAspect="1"/>
          </p:cNvPicPr>
          <p:nvPr/>
        </p:nvPicPr>
        <p:blipFill>
          <a:blip r:embed="rId3"/>
          <a:stretch>
            <a:fillRect/>
          </a:stretch>
        </p:blipFill>
        <p:spPr>
          <a:xfrm>
            <a:off x="6640866" y="756140"/>
            <a:ext cx="2122046" cy="4198620"/>
          </a:xfrm>
          <a:prstGeom prst="rect">
            <a:avLst/>
          </a:prstGeom>
        </p:spPr>
      </p:pic>
      <p:sp>
        <p:nvSpPr>
          <p:cNvPr id="325" name="Google Shape;325;p57"/>
          <p:cNvSpPr/>
          <p:nvPr/>
        </p:nvSpPr>
        <p:spPr>
          <a:xfrm>
            <a:off x="0" y="-7034"/>
            <a:ext cx="3157400" cy="5150534"/>
          </a:xfrm>
          <a:prstGeom prst="rect">
            <a:avLst/>
          </a:prstGeom>
          <a:solidFill>
            <a:schemeClr val="lt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23" name="Google Shape;323;p57"/>
          <p:cNvSpPr txBox="1"/>
          <p:nvPr/>
        </p:nvSpPr>
        <p:spPr>
          <a:xfrm>
            <a:off x="517675" y="524350"/>
            <a:ext cx="70008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Maquetas</a:t>
            </a:r>
            <a:endParaRPr sz="2400" dirty="0">
              <a:solidFill>
                <a:srgbClr val="5F6368"/>
              </a:solidFill>
              <a:latin typeface="Open Sans"/>
              <a:ea typeface="Open Sans"/>
              <a:cs typeface="Open Sans"/>
              <a:sym typeface="Open Sans"/>
            </a:endParaRPr>
          </a:p>
        </p:txBody>
      </p:sp>
      <p:sp>
        <p:nvSpPr>
          <p:cNvPr id="324" name="Google Shape;324;p57"/>
          <p:cNvSpPr txBox="1"/>
          <p:nvPr/>
        </p:nvSpPr>
        <p:spPr>
          <a:xfrm>
            <a:off x="517675" y="1522550"/>
            <a:ext cx="2421300" cy="1800463"/>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419" dirty="0">
                <a:solidFill>
                  <a:srgbClr val="5F6368"/>
                </a:solidFill>
                <a:latin typeface="Open Sans"/>
                <a:ea typeface="Open Sans"/>
                <a:cs typeface="Open Sans"/>
                <a:sym typeface="Open Sans"/>
              </a:rPr>
              <a:t>Se pasaron las maquetas de baja fidelidad a alta fidelidad con todas las actualizaciones del estudio de usabilidad</a:t>
            </a:r>
            <a:endParaRPr dirty="0"/>
          </a:p>
        </p:txBody>
      </p:sp>
      <p:cxnSp>
        <p:nvCxnSpPr>
          <p:cNvPr id="327" name="Google Shape;327;p57"/>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8" name="Google Shape;328;p57"/>
          <p:cNvSpPr txBox="1"/>
          <p:nvPr/>
        </p:nvSpPr>
        <p:spPr>
          <a:xfrm>
            <a:off x="3157237" y="526554"/>
            <a:ext cx="2941250" cy="5850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Antes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29" name="Google Shape;329;p57"/>
          <p:cNvSpPr txBox="1"/>
          <p:nvPr/>
        </p:nvSpPr>
        <p:spPr>
          <a:xfrm>
            <a:off x="6155813" y="526554"/>
            <a:ext cx="2920800" cy="5850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Después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10" name="Imagen 9">
            <a:extLst>
              <a:ext uri="{FF2B5EF4-FFF2-40B4-BE49-F238E27FC236}">
                <a16:creationId xmlns:a16="http://schemas.microsoft.com/office/drawing/2014/main" id="{AA2CEA28-435A-48A7-9B74-1E979490F559}"/>
              </a:ext>
            </a:extLst>
          </p:cNvPr>
          <p:cNvPicPr>
            <a:picLocks noChangeAspect="1"/>
          </p:cNvPicPr>
          <p:nvPr/>
        </p:nvPicPr>
        <p:blipFill>
          <a:blip r:embed="rId4"/>
          <a:stretch>
            <a:fillRect/>
          </a:stretch>
        </p:blipFill>
        <p:spPr>
          <a:xfrm>
            <a:off x="3595583" y="801400"/>
            <a:ext cx="2122046" cy="41986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5" name="Google Shape;325;p57"/>
          <p:cNvSpPr/>
          <p:nvPr/>
        </p:nvSpPr>
        <p:spPr>
          <a:xfrm>
            <a:off x="0" y="-7034"/>
            <a:ext cx="3157400" cy="5150534"/>
          </a:xfrm>
          <a:prstGeom prst="rect">
            <a:avLst/>
          </a:prstGeom>
          <a:solidFill>
            <a:schemeClr val="lt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23" name="Google Shape;323;p57"/>
          <p:cNvSpPr txBox="1"/>
          <p:nvPr/>
        </p:nvSpPr>
        <p:spPr>
          <a:xfrm>
            <a:off x="517675" y="524350"/>
            <a:ext cx="70008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Maquetas</a:t>
            </a:r>
            <a:endParaRPr sz="2400" dirty="0">
              <a:solidFill>
                <a:srgbClr val="5F6368"/>
              </a:solidFill>
              <a:latin typeface="Open Sans"/>
              <a:ea typeface="Open Sans"/>
              <a:cs typeface="Open Sans"/>
              <a:sym typeface="Open Sans"/>
            </a:endParaRPr>
          </a:p>
        </p:txBody>
      </p:sp>
      <p:sp>
        <p:nvSpPr>
          <p:cNvPr id="324" name="Google Shape;324;p57"/>
          <p:cNvSpPr txBox="1"/>
          <p:nvPr/>
        </p:nvSpPr>
        <p:spPr>
          <a:xfrm>
            <a:off x="517675" y="1522550"/>
            <a:ext cx="2421300" cy="1800463"/>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419" dirty="0">
                <a:solidFill>
                  <a:srgbClr val="5F6368"/>
                </a:solidFill>
                <a:latin typeface="Open Sans"/>
                <a:ea typeface="Open Sans"/>
                <a:cs typeface="Open Sans"/>
                <a:sym typeface="Open Sans"/>
              </a:rPr>
              <a:t>Se pasaron las maquetas de baja fidelidad a alta fidelidad con todas las actualizaciones del estudio de usabilidad</a:t>
            </a:r>
            <a:endParaRPr dirty="0"/>
          </a:p>
        </p:txBody>
      </p:sp>
      <p:cxnSp>
        <p:nvCxnSpPr>
          <p:cNvPr id="327" name="Google Shape;327;p57"/>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8" name="Google Shape;328;p57"/>
          <p:cNvSpPr txBox="1"/>
          <p:nvPr/>
        </p:nvSpPr>
        <p:spPr>
          <a:xfrm>
            <a:off x="3157237" y="526554"/>
            <a:ext cx="2941250" cy="5850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Antes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29" name="Google Shape;329;p57"/>
          <p:cNvSpPr txBox="1"/>
          <p:nvPr/>
        </p:nvSpPr>
        <p:spPr>
          <a:xfrm>
            <a:off x="6155813" y="526554"/>
            <a:ext cx="2920800" cy="5850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Después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3" name="Imagen 2">
            <a:extLst>
              <a:ext uri="{FF2B5EF4-FFF2-40B4-BE49-F238E27FC236}">
                <a16:creationId xmlns:a16="http://schemas.microsoft.com/office/drawing/2014/main" id="{61510D99-01EF-4A2B-ABF1-348EEEE6DE2E}"/>
              </a:ext>
            </a:extLst>
          </p:cNvPr>
          <p:cNvPicPr>
            <a:picLocks noChangeAspect="1"/>
          </p:cNvPicPr>
          <p:nvPr/>
        </p:nvPicPr>
        <p:blipFill>
          <a:blip r:embed="rId3"/>
          <a:stretch>
            <a:fillRect/>
          </a:stretch>
        </p:blipFill>
        <p:spPr>
          <a:xfrm>
            <a:off x="6591524" y="819054"/>
            <a:ext cx="2199822" cy="4342166"/>
          </a:xfrm>
          <a:prstGeom prst="rect">
            <a:avLst/>
          </a:prstGeom>
        </p:spPr>
      </p:pic>
      <p:pic>
        <p:nvPicPr>
          <p:cNvPr id="6" name="Imagen 5">
            <a:extLst>
              <a:ext uri="{FF2B5EF4-FFF2-40B4-BE49-F238E27FC236}">
                <a16:creationId xmlns:a16="http://schemas.microsoft.com/office/drawing/2014/main" id="{A2929CAA-639E-4ED9-8891-A15706F81439}"/>
              </a:ext>
            </a:extLst>
          </p:cNvPr>
          <p:cNvPicPr>
            <a:picLocks noChangeAspect="1"/>
          </p:cNvPicPr>
          <p:nvPr/>
        </p:nvPicPr>
        <p:blipFill>
          <a:blip r:embed="rId4"/>
          <a:stretch>
            <a:fillRect/>
          </a:stretch>
        </p:blipFill>
        <p:spPr>
          <a:xfrm>
            <a:off x="3492614" y="836805"/>
            <a:ext cx="2199823" cy="4306696"/>
          </a:xfrm>
          <a:prstGeom prst="rect">
            <a:avLst/>
          </a:prstGeom>
        </p:spPr>
      </p:pic>
    </p:spTree>
    <p:extLst>
      <p:ext uri="{BB962C8B-B14F-4D97-AF65-F5344CB8AC3E}">
        <p14:creationId xmlns:p14="http://schemas.microsoft.com/office/powerpoint/2010/main" val="3099404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336" name="Google Shape;336;p58"/>
          <p:cNvSpPr txBox="1"/>
          <p:nvPr/>
        </p:nvSpPr>
        <p:spPr>
          <a:xfrm>
            <a:off x="553870" y="79481"/>
            <a:ext cx="6797927" cy="553968"/>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Maquetas</a:t>
            </a:r>
            <a:endParaRPr sz="2400" dirty="0">
              <a:solidFill>
                <a:srgbClr val="5F6368"/>
              </a:solidFill>
              <a:latin typeface="Open Sans"/>
              <a:ea typeface="Open Sans"/>
              <a:cs typeface="Open Sans"/>
              <a:sym typeface="Open Sans"/>
            </a:endParaRPr>
          </a:p>
        </p:txBody>
      </p:sp>
      <p:pic>
        <p:nvPicPr>
          <p:cNvPr id="4" name="Imagen 3">
            <a:extLst>
              <a:ext uri="{FF2B5EF4-FFF2-40B4-BE49-F238E27FC236}">
                <a16:creationId xmlns:a16="http://schemas.microsoft.com/office/drawing/2014/main" id="{718DE2EC-C272-471A-89C8-7063F2C7EF81}"/>
              </a:ext>
            </a:extLst>
          </p:cNvPr>
          <p:cNvPicPr>
            <a:picLocks noChangeAspect="1"/>
          </p:cNvPicPr>
          <p:nvPr/>
        </p:nvPicPr>
        <p:blipFill>
          <a:blip r:embed="rId3"/>
          <a:stretch>
            <a:fillRect/>
          </a:stretch>
        </p:blipFill>
        <p:spPr>
          <a:xfrm>
            <a:off x="121924" y="944880"/>
            <a:ext cx="2132151" cy="4198620"/>
          </a:xfrm>
          <a:prstGeom prst="rect">
            <a:avLst/>
          </a:prstGeom>
        </p:spPr>
      </p:pic>
      <p:pic>
        <p:nvPicPr>
          <p:cNvPr id="10" name="Imagen 9">
            <a:extLst>
              <a:ext uri="{FF2B5EF4-FFF2-40B4-BE49-F238E27FC236}">
                <a16:creationId xmlns:a16="http://schemas.microsoft.com/office/drawing/2014/main" id="{A85D4ECC-DDED-48D9-A327-6389E4D9E47E}"/>
              </a:ext>
            </a:extLst>
          </p:cNvPr>
          <p:cNvPicPr>
            <a:picLocks noChangeAspect="1"/>
          </p:cNvPicPr>
          <p:nvPr/>
        </p:nvPicPr>
        <p:blipFill>
          <a:blip r:embed="rId4"/>
          <a:stretch>
            <a:fillRect/>
          </a:stretch>
        </p:blipFill>
        <p:spPr>
          <a:xfrm>
            <a:off x="2375789" y="944880"/>
            <a:ext cx="2122046" cy="4198620"/>
          </a:xfrm>
          <a:prstGeom prst="rect">
            <a:avLst/>
          </a:prstGeom>
        </p:spPr>
      </p:pic>
      <p:pic>
        <p:nvPicPr>
          <p:cNvPr id="11" name="Imagen 10">
            <a:extLst>
              <a:ext uri="{FF2B5EF4-FFF2-40B4-BE49-F238E27FC236}">
                <a16:creationId xmlns:a16="http://schemas.microsoft.com/office/drawing/2014/main" id="{DB8F6F13-0576-4A99-83E6-D7DB28C9CAE7}"/>
              </a:ext>
            </a:extLst>
          </p:cNvPr>
          <p:cNvPicPr>
            <a:picLocks noChangeAspect="1"/>
          </p:cNvPicPr>
          <p:nvPr/>
        </p:nvPicPr>
        <p:blipFill>
          <a:blip r:embed="rId5"/>
          <a:stretch>
            <a:fillRect/>
          </a:stretch>
        </p:blipFill>
        <p:spPr>
          <a:xfrm>
            <a:off x="4646166" y="927160"/>
            <a:ext cx="2136076" cy="4216340"/>
          </a:xfrm>
          <a:prstGeom prst="rect">
            <a:avLst/>
          </a:prstGeom>
        </p:spPr>
      </p:pic>
      <p:pic>
        <p:nvPicPr>
          <p:cNvPr id="8" name="Imagen 7">
            <a:extLst>
              <a:ext uri="{FF2B5EF4-FFF2-40B4-BE49-F238E27FC236}">
                <a16:creationId xmlns:a16="http://schemas.microsoft.com/office/drawing/2014/main" id="{085E52D8-E613-4922-87AB-4E23C86B3573}"/>
              </a:ext>
            </a:extLst>
          </p:cNvPr>
          <p:cNvPicPr>
            <a:picLocks noChangeAspect="1"/>
          </p:cNvPicPr>
          <p:nvPr/>
        </p:nvPicPr>
        <p:blipFill>
          <a:blip r:embed="rId6"/>
          <a:stretch>
            <a:fillRect/>
          </a:stretch>
        </p:blipFill>
        <p:spPr>
          <a:xfrm>
            <a:off x="6971106" y="847679"/>
            <a:ext cx="2151297" cy="42163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348"/>
        <p:cNvGrpSpPr/>
        <p:nvPr/>
      </p:nvGrpSpPr>
      <p:grpSpPr>
        <a:xfrm>
          <a:off x="0" y="0"/>
          <a:ext cx="0" cy="0"/>
          <a:chOff x="0" y="0"/>
          <a:chExt cx="0" cy="0"/>
        </a:xfrm>
      </p:grpSpPr>
      <p:sp>
        <p:nvSpPr>
          <p:cNvPr id="350" name="Google Shape;350;p59"/>
          <p:cNvSpPr txBox="1"/>
          <p:nvPr/>
        </p:nvSpPr>
        <p:spPr>
          <a:xfrm>
            <a:off x="208186" y="-23580"/>
            <a:ext cx="7000800" cy="609367"/>
          </a:xfrm>
          <a:prstGeom prst="rect">
            <a:avLst/>
          </a:prstGeom>
          <a:noFill/>
          <a:ln>
            <a:noFill/>
          </a:ln>
        </p:spPr>
        <p:txBody>
          <a:bodyPr spcFirstLastPara="1" wrap="square" lIns="0" tIns="91425" rIns="91425" bIns="91425" rtlCol="0" anchor="t" anchorCtr="0">
            <a:spAutoFit/>
          </a:bodyPr>
          <a:lstStyle/>
          <a:p>
            <a:pPr marL="0" lvl="0" indent="0" algn="l" rtl="0">
              <a:lnSpc>
                <a:spcPct val="115000"/>
              </a:lnSpc>
              <a:spcBef>
                <a:spcPts val="0"/>
              </a:spcBef>
              <a:spcAft>
                <a:spcPts val="0"/>
              </a:spcAft>
              <a:buNone/>
            </a:pPr>
            <a:r>
              <a:rPr lang="es" sz="2400" dirty="0">
                <a:solidFill>
                  <a:srgbClr val="5F6368"/>
                </a:solidFill>
                <a:latin typeface="Open Sans"/>
                <a:ea typeface="Open Sans"/>
                <a:cs typeface="Open Sans"/>
                <a:sym typeface="Open Sans"/>
              </a:rPr>
              <a:t>Alta fidelidad</a:t>
            </a:r>
            <a:r>
              <a:rPr lang="en" sz="2400" dirty="0">
                <a:solidFill>
                  <a:srgbClr val="5F6368"/>
                </a:solidFill>
                <a:latin typeface="Open Sans"/>
                <a:ea typeface="Open Sans"/>
                <a:cs typeface="Open Sans"/>
                <a:sym typeface="Open Sans"/>
              </a:rPr>
              <a:t> </a:t>
            </a:r>
            <a:r>
              <a:rPr lang="es" sz="2400" dirty="0">
                <a:solidFill>
                  <a:srgbClr val="5F6368"/>
                </a:solidFill>
                <a:latin typeface="Open Sans"/>
                <a:ea typeface="Open Sans"/>
                <a:cs typeface="Open Sans"/>
                <a:sym typeface="Open Sans"/>
              </a:rPr>
              <a:t>prototipo App</a:t>
            </a:r>
            <a:endParaRPr sz="2400" dirty="0">
              <a:solidFill>
                <a:srgbClr val="5F6368"/>
              </a:solidFill>
              <a:latin typeface="Open Sans"/>
              <a:ea typeface="Open Sans"/>
              <a:cs typeface="Open Sans"/>
              <a:sym typeface="Open Sans"/>
            </a:endParaRPr>
          </a:p>
        </p:txBody>
      </p:sp>
      <p:sp>
        <p:nvSpPr>
          <p:cNvPr id="351" name="Google Shape;351;p59"/>
          <p:cNvSpPr txBox="1"/>
          <p:nvPr/>
        </p:nvSpPr>
        <p:spPr>
          <a:xfrm>
            <a:off x="144881" y="807138"/>
            <a:ext cx="2359168" cy="1477297"/>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ES" dirty="0">
                <a:solidFill>
                  <a:schemeClr val="bg1"/>
                </a:solidFill>
                <a:latin typeface="Open Sans"/>
                <a:ea typeface="Open Sans"/>
                <a:cs typeface="Open Sans"/>
                <a:sym typeface="Open Sans"/>
              </a:rPr>
              <a:t>Link:</a:t>
            </a:r>
          </a:p>
          <a:p>
            <a:pPr marL="0" lvl="0" indent="0" algn="l" rtl="0">
              <a:lnSpc>
                <a:spcPct val="150000"/>
              </a:lnSpc>
              <a:spcBef>
                <a:spcPts val="0"/>
              </a:spcBef>
              <a:spcAft>
                <a:spcPts val="0"/>
              </a:spcAft>
              <a:buNone/>
            </a:pPr>
            <a:r>
              <a:rPr lang="es-419" sz="1400" dirty="0">
                <a:solidFill>
                  <a:schemeClr val="bg1"/>
                </a:solidFill>
                <a:latin typeface="Open Sans"/>
                <a:ea typeface="Open Sans"/>
                <a:cs typeface="Open Sans"/>
                <a:sym typeface="Open Sans"/>
              </a:rPr>
              <a:t>Ver el </a:t>
            </a:r>
            <a:r>
              <a:rPr lang="es-419" sz="1400" u="sng" dirty="0">
                <a:solidFill>
                  <a:schemeClr val="accent4">
                    <a:lumMod val="40000"/>
                    <a:lumOff val="60000"/>
                  </a:schemeClr>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prototipo de alta fidelidad</a:t>
            </a:r>
            <a:r>
              <a:rPr lang="es-419" sz="1400" dirty="0">
                <a:solidFill>
                  <a:schemeClr val="accent4">
                    <a:lumMod val="40000"/>
                    <a:lumOff val="60000"/>
                  </a:schemeClr>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 </a:t>
            </a:r>
            <a:r>
              <a:rPr lang="es-419" sz="1400" dirty="0">
                <a:solidFill>
                  <a:schemeClr val="bg1"/>
                </a:solidFill>
                <a:latin typeface="Open Sans"/>
                <a:ea typeface="Open Sans"/>
                <a:cs typeface="Open Sans"/>
                <a:sym typeface="Open Sans"/>
              </a:rPr>
              <a:t>de </a:t>
            </a:r>
            <a:r>
              <a:rPr lang="es-419" sz="1400" dirty="0" err="1">
                <a:solidFill>
                  <a:schemeClr val="bg1"/>
                </a:solidFill>
                <a:latin typeface="Open Sans"/>
                <a:ea typeface="Open Sans"/>
                <a:cs typeface="Open Sans"/>
                <a:sym typeface="Open Sans"/>
              </a:rPr>
              <a:t>My</a:t>
            </a:r>
            <a:r>
              <a:rPr lang="es-419" sz="1400" dirty="0">
                <a:solidFill>
                  <a:schemeClr val="bg1"/>
                </a:solidFill>
                <a:latin typeface="Open Sans"/>
                <a:ea typeface="Open Sans"/>
                <a:cs typeface="Open Sans"/>
                <a:sym typeface="Open Sans"/>
              </a:rPr>
              <a:t> </a:t>
            </a:r>
            <a:r>
              <a:rPr lang="es-419" sz="1400" dirty="0" err="1">
                <a:solidFill>
                  <a:schemeClr val="bg1"/>
                </a:solidFill>
                <a:latin typeface="Open Sans"/>
                <a:ea typeface="Open Sans"/>
                <a:cs typeface="Open Sans"/>
                <a:sym typeface="Open Sans"/>
              </a:rPr>
              <a:t>Finance</a:t>
            </a:r>
            <a:endParaRPr lang="es-419" sz="1400" u="sng" dirty="0">
              <a:solidFill>
                <a:schemeClr val="bg1"/>
              </a:solidFill>
              <a:latin typeface="Open Sans"/>
              <a:ea typeface="Open Sans"/>
              <a:cs typeface="Open Sans"/>
              <a:sym typeface="Open Sans"/>
            </a:endParaRPr>
          </a:p>
          <a:p>
            <a:pPr marL="0" lvl="0" indent="0" algn="l" rtl="0">
              <a:lnSpc>
                <a:spcPct val="150000"/>
              </a:lnSpc>
              <a:spcBef>
                <a:spcPts val="0"/>
              </a:spcBef>
              <a:spcAft>
                <a:spcPts val="0"/>
              </a:spcAft>
              <a:buNone/>
            </a:pPr>
            <a:endParaRPr lang="es-ES" dirty="0">
              <a:latin typeface="Open Sans"/>
              <a:ea typeface="Open Sans"/>
              <a:cs typeface="Open Sans"/>
              <a:sym typeface="Open Sans"/>
            </a:endParaRPr>
          </a:p>
        </p:txBody>
      </p:sp>
      <p:pic>
        <p:nvPicPr>
          <p:cNvPr id="3" name="Imagen 2">
            <a:extLst>
              <a:ext uri="{FF2B5EF4-FFF2-40B4-BE49-F238E27FC236}">
                <a16:creationId xmlns:a16="http://schemas.microsoft.com/office/drawing/2014/main" id="{E234A3A1-F988-40A2-8555-10CA4FCB1057}"/>
              </a:ext>
            </a:extLst>
          </p:cNvPr>
          <p:cNvPicPr>
            <a:picLocks noChangeAspect="1"/>
          </p:cNvPicPr>
          <p:nvPr/>
        </p:nvPicPr>
        <p:blipFill rotWithShape="1">
          <a:blip r:embed="rId4"/>
          <a:srcRect l="44461" t="5449" r="32154" b="5128"/>
          <a:stretch/>
        </p:blipFill>
        <p:spPr>
          <a:xfrm>
            <a:off x="4853355" y="-23580"/>
            <a:ext cx="2771334"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59"/>
          <p:cNvSpPr txBox="1"/>
          <p:nvPr/>
        </p:nvSpPr>
        <p:spPr>
          <a:xfrm>
            <a:off x="208186" y="-23580"/>
            <a:ext cx="7000800" cy="609367"/>
          </a:xfrm>
          <a:prstGeom prst="rect">
            <a:avLst/>
          </a:prstGeom>
          <a:noFill/>
          <a:ln>
            <a:noFill/>
          </a:ln>
        </p:spPr>
        <p:txBody>
          <a:bodyPr spcFirstLastPara="1" wrap="square" lIns="0" tIns="91425" rIns="91425" bIns="91425" rtlCol="0" anchor="t" anchorCtr="0">
            <a:spAutoFit/>
          </a:bodyPr>
          <a:lstStyle/>
          <a:p>
            <a:pPr marL="0" lvl="0" indent="0" algn="l" rtl="0">
              <a:lnSpc>
                <a:spcPct val="115000"/>
              </a:lnSpc>
              <a:spcBef>
                <a:spcPts val="0"/>
              </a:spcBef>
              <a:spcAft>
                <a:spcPts val="0"/>
              </a:spcAft>
              <a:buNone/>
            </a:pPr>
            <a:r>
              <a:rPr lang="es" sz="2400" dirty="0">
                <a:solidFill>
                  <a:srgbClr val="5F6368"/>
                </a:solidFill>
                <a:latin typeface="Open Sans"/>
                <a:ea typeface="Open Sans"/>
                <a:cs typeface="Open Sans"/>
                <a:sym typeface="Open Sans"/>
              </a:rPr>
              <a:t>Alta fidelidad</a:t>
            </a:r>
            <a:r>
              <a:rPr lang="en" sz="2400" dirty="0">
                <a:solidFill>
                  <a:srgbClr val="5F6368"/>
                </a:solidFill>
                <a:latin typeface="Open Sans"/>
                <a:ea typeface="Open Sans"/>
                <a:cs typeface="Open Sans"/>
                <a:sym typeface="Open Sans"/>
              </a:rPr>
              <a:t> </a:t>
            </a:r>
            <a:r>
              <a:rPr lang="es" sz="2400" dirty="0">
                <a:solidFill>
                  <a:srgbClr val="5F6368"/>
                </a:solidFill>
                <a:latin typeface="Open Sans"/>
                <a:ea typeface="Open Sans"/>
                <a:cs typeface="Open Sans"/>
                <a:sym typeface="Open Sans"/>
              </a:rPr>
              <a:t>prototipo Web</a:t>
            </a:r>
            <a:endParaRPr sz="2400" dirty="0">
              <a:solidFill>
                <a:srgbClr val="5F6368"/>
              </a:solidFill>
              <a:latin typeface="Open Sans"/>
              <a:ea typeface="Open Sans"/>
              <a:cs typeface="Open Sans"/>
              <a:sym typeface="Open Sans"/>
            </a:endParaRPr>
          </a:p>
        </p:txBody>
      </p:sp>
      <p:sp>
        <p:nvSpPr>
          <p:cNvPr id="351" name="Google Shape;351;p59"/>
          <p:cNvSpPr txBox="1"/>
          <p:nvPr/>
        </p:nvSpPr>
        <p:spPr>
          <a:xfrm>
            <a:off x="144881" y="807138"/>
            <a:ext cx="2359168" cy="1477297"/>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ES" dirty="0">
                <a:solidFill>
                  <a:schemeClr val="bg1"/>
                </a:solidFill>
                <a:latin typeface="Open Sans"/>
                <a:ea typeface="Open Sans"/>
                <a:cs typeface="Open Sans"/>
                <a:sym typeface="Open Sans"/>
              </a:rPr>
              <a:t>Link:</a:t>
            </a:r>
          </a:p>
          <a:p>
            <a:pPr marL="0" lvl="0" indent="0" algn="l" rtl="0">
              <a:lnSpc>
                <a:spcPct val="150000"/>
              </a:lnSpc>
              <a:spcBef>
                <a:spcPts val="0"/>
              </a:spcBef>
              <a:spcAft>
                <a:spcPts val="0"/>
              </a:spcAft>
              <a:buNone/>
            </a:pPr>
            <a:r>
              <a:rPr lang="es-419" sz="1400" dirty="0">
                <a:solidFill>
                  <a:schemeClr val="bg1"/>
                </a:solidFill>
                <a:latin typeface="Open Sans"/>
                <a:ea typeface="Open Sans"/>
                <a:cs typeface="Open Sans"/>
                <a:sym typeface="Open Sans"/>
              </a:rPr>
              <a:t>Ver el </a:t>
            </a:r>
            <a:r>
              <a:rPr lang="es-419" sz="1400" u="sng" dirty="0">
                <a:solidFill>
                  <a:schemeClr val="accent4">
                    <a:lumMod val="40000"/>
                    <a:lumOff val="60000"/>
                  </a:schemeClr>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prototipo de alta fidelidad</a:t>
            </a:r>
            <a:r>
              <a:rPr lang="es-419" sz="1400" dirty="0">
                <a:solidFill>
                  <a:schemeClr val="accent4">
                    <a:lumMod val="40000"/>
                    <a:lumOff val="60000"/>
                  </a:schemeClr>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 </a:t>
            </a:r>
            <a:r>
              <a:rPr lang="es-419" sz="1400" dirty="0">
                <a:solidFill>
                  <a:schemeClr val="bg1"/>
                </a:solidFill>
                <a:latin typeface="Open Sans"/>
                <a:ea typeface="Open Sans"/>
                <a:cs typeface="Open Sans"/>
                <a:sym typeface="Open Sans"/>
              </a:rPr>
              <a:t>de </a:t>
            </a:r>
            <a:r>
              <a:rPr lang="es-419" sz="1400" dirty="0" err="1">
                <a:solidFill>
                  <a:schemeClr val="bg1"/>
                </a:solidFill>
                <a:latin typeface="Open Sans"/>
                <a:ea typeface="Open Sans"/>
                <a:cs typeface="Open Sans"/>
                <a:sym typeface="Open Sans"/>
              </a:rPr>
              <a:t>My</a:t>
            </a:r>
            <a:r>
              <a:rPr lang="es-419" sz="1400" dirty="0">
                <a:solidFill>
                  <a:schemeClr val="bg1"/>
                </a:solidFill>
                <a:latin typeface="Open Sans"/>
                <a:ea typeface="Open Sans"/>
                <a:cs typeface="Open Sans"/>
                <a:sym typeface="Open Sans"/>
              </a:rPr>
              <a:t> </a:t>
            </a:r>
            <a:r>
              <a:rPr lang="es-419" sz="1400" dirty="0" err="1">
                <a:solidFill>
                  <a:schemeClr val="bg1"/>
                </a:solidFill>
                <a:latin typeface="Open Sans"/>
                <a:ea typeface="Open Sans"/>
                <a:cs typeface="Open Sans"/>
                <a:sym typeface="Open Sans"/>
              </a:rPr>
              <a:t>Finance</a:t>
            </a:r>
            <a:endParaRPr lang="es-419" sz="1400" u="sng" dirty="0">
              <a:solidFill>
                <a:schemeClr val="bg1"/>
              </a:solidFill>
              <a:latin typeface="Open Sans"/>
              <a:ea typeface="Open Sans"/>
              <a:cs typeface="Open Sans"/>
              <a:sym typeface="Open Sans"/>
            </a:endParaRPr>
          </a:p>
          <a:p>
            <a:pPr marL="0" lvl="0" indent="0" algn="l" rtl="0">
              <a:lnSpc>
                <a:spcPct val="150000"/>
              </a:lnSpc>
              <a:spcBef>
                <a:spcPts val="0"/>
              </a:spcBef>
              <a:spcAft>
                <a:spcPts val="0"/>
              </a:spcAft>
              <a:buNone/>
            </a:pPr>
            <a:endParaRPr lang="es-ES" dirty="0">
              <a:latin typeface="Open Sans"/>
              <a:ea typeface="Open Sans"/>
              <a:cs typeface="Open Sans"/>
              <a:sym typeface="Open Sans"/>
            </a:endParaRPr>
          </a:p>
        </p:txBody>
      </p:sp>
      <p:pic>
        <p:nvPicPr>
          <p:cNvPr id="4" name="Imagen 3">
            <a:extLst>
              <a:ext uri="{FF2B5EF4-FFF2-40B4-BE49-F238E27FC236}">
                <a16:creationId xmlns:a16="http://schemas.microsoft.com/office/drawing/2014/main" id="{11E3CE48-EA02-4E27-B30C-2254333AE600}"/>
              </a:ext>
            </a:extLst>
          </p:cNvPr>
          <p:cNvPicPr>
            <a:picLocks noChangeAspect="1"/>
          </p:cNvPicPr>
          <p:nvPr/>
        </p:nvPicPr>
        <p:blipFill rotWithShape="1">
          <a:blip r:embed="rId4"/>
          <a:srcRect l="20154" t="6184" r="7846" b="5565"/>
          <a:stretch/>
        </p:blipFill>
        <p:spPr>
          <a:xfrm>
            <a:off x="2208628" y="618980"/>
            <a:ext cx="6858506" cy="3905539"/>
          </a:xfrm>
          <a:prstGeom prst="rect">
            <a:avLst/>
          </a:prstGeom>
        </p:spPr>
      </p:pic>
    </p:spTree>
    <p:extLst>
      <p:ext uri="{BB962C8B-B14F-4D97-AF65-F5344CB8AC3E}">
        <p14:creationId xmlns:p14="http://schemas.microsoft.com/office/powerpoint/2010/main" val="665141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59"/>
          <p:cNvSpPr txBox="1"/>
          <p:nvPr/>
        </p:nvSpPr>
        <p:spPr>
          <a:xfrm>
            <a:off x="208186" y="-23580"/>
            <a:ext cx="4363814" cy="1034099"/>
          </a:xfrm>
          <a:prstGeom prst="rect">
            <a:avLst/>
          </a:prstGeom>
          <a:noFill/>
          <a:ln>
            <a:noFill/>
          </a:ln>
        </p:spPr>
        <p:txBody>
          <a:bodyPr spcFirstLastPara="1" wrap="square" lIns="0" tIns="91425" rIns="91425" bIns="91425" rtlCol="0" anchor="t" anchorCtr="0">
            <a:spAutoFit/>
          </a:bodyPr>
          <a:lstStyle/>
          <a:p>
            <a:pPr marL="0" lvl="0" indent="0" algn="l" rtl="0">
              <a:lnSpc>
                <a:spcPct val="115000"/>
              </a:lnSpc>
              <a:spcBef>
                <a:spcPts val="0"/>
              </a:spcBef>
              <a:spcAft>
                <a:spcPts val="0"/>
              </a:spcAft>
              <a:buNone/>
            </a:pPr>
            <a:r>
              <a:rPr lang="es" sz="2400" dirty="0">
                <a:solidFill>
                  <a:srgbClr val="5F6368"/>
                </a:solidFill>
                <a:latin typeface="Open Sans"/>
                <a:ea typeface="Open Sans"/>
                <a:cs typeface="Open Sans"/>
                <a:sym typeface="Open Sans"/>
              </a:rPr>
              <a:t>Alta fidelidad</a:t>
            </a:r>
            <a:r>
              <a:rPr lang="en" sz="2400" dirty="0">
                <a:solidFill>
                  <a:srgbClr val="5F6368"/>
                </a:solidFill>
                <a:latin typeface="Open Sans"/>
                <a:ea typeface="Open Sans"/>
                <a:cs typeface="Open Sans"/>
                <a:sym typeface="Open Sans"/>
              </a:rPr>
              <a:t> </a:t>
            </a:r>
            <a:r>
              <a:rPr lang="es" sz="2400" dirty="0">
                <a:solidFill>
                  <a:srgbClr val="5F6368"/>
                </a:solidFill>
                <a:latin typeface="Open Sans"/>
                <a:ea typeface="Open Sans"/>
                <a:cs typeface="Open Sans"/>
                <a:sym typeface="Open Sans"/>
              </a:rPr>
              <a:t>prototipo Web adaptable</a:t>
            </a:r>
            <a:endParaRPr sz="2400" dirty="0">
              <a:solidFill>
                <a:srgbClr val="5F6368"/>
              </a:solidFill>
              <a:latin typeface="Open Sans"/>
              <a:ea typeface="Open Sans"/>
              <a:cs typeface="Open Sans"/>
              <a:sym typeface="Open Sans"/>
            </a:endParaRPr>
          </a:p>
        </p:txBody>
      </p:sp>
      <p:sp>
        <p:nvSpPr>
          <p:cNvPr id="351" name="Google Shape;351;p59"/>
          <p:cNvSpPr txBox="1"/>
          <p:nvPr/>
        </p:nvSpPr>
        <p:spPr>
          <a:xfrm>
            <a:off x="144881" y="807138"/>
            <a:ext cx="2359168" cy="1477297"/>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ES" dirty="0">
                <a:solidFill>
                  <a:schemeClr val="bg1"/>
                </a:solidFill>
                <a:latin typeface="Open Sans"/>
                <a:ea typeface="Open Sans"/>
                <a:cs typeface="Open Sans"/>
                <a:sym typeface="Open Sans"/>
              </a:rPr>
              <a:t>Link:</a:t>
            </a:r>
          </a:p>
          <a:p>
            <a:pPr marL="0" lvl="0" indent="0" algn="l" rtl="0">
              <a:lnSpc>
                <a:spcPct val="150000"/>
              </a:lnSpc>
              <a:spcBef>
                <a:spcPts val="0"/>
              </a:spcBef>
              <a:spcAft>
                <a:spcPts val="0"/>
              </a:spcAft>
              <a:buNone/>
            </a:pPr>
            <a:r>
              <a:rPr lang="es-419" sz="1400" dirty="0">
                <a:solidFill>
                  <a:schemeClr val="bg1"/>
                </a:solidFill>
                <a:latin typeface="Open Sans"/>
                <a:ea typeface="Open Sans"/>
                <a:cs typeface="Open Sans"/>
                <a:sym typeface="Open Sans"/>
              </a:rPr>
              <a:t>Ver el </a:t>
            </a:r>
            <a:r>
              <a:rPr lang="es-419" sz="1400" u="sng" dirty="0">
                <a:solidFill>
                  <a:schemeClr val="accent4">
                    <a:lumMod val="40000"/>
                    <a:lumOff val="60000"/>
                  </a:schemeClr>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prototipo de alta fidelidad</a:t>
            </a:r>
            <a:r>
              <a:rPr lang="es-419" sz="1400" dirty="0">
                <a:solidFill>
                  <a:schemeClr val="accent4">
                    <a:lumMod val="40000"/>
                    <a:lumOff val="60000"/>
                  </a:schemeClr>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 </a:t>
            </a:r>
            <a:r>
              <a:rPr lang="es-419" sz="1400" dirty="0">
                <a:solidFill>
                  <a:schemeClr val="bg1"/>
                </a:solidFill>
                <a:latin typeface="Open Sans"/>
                <a:ea typeface="Open Sans"/>
                <a:cs typeface="Open Sans"/>
                <a:sym typeface="Open Sans"/>
              </a:rPr>
              <a:t>de </a:t>
            </a:r>
            <a:r>
              <a:rPr lang="es-419" sz="1400" dirty="0" err="1">
                <a:solidFill>
                  <a:schemeClr val="bg1"/>
                </a:solidFill>
                <a:latin typeface="Open Sans"/>
                <a:ea typeface="Open Sans"/>
                <a:cs typeface="Open Sans"/>
                <a:sym typeface="Open Sans"/>
              </a:rPr>
              <a:t>My</a:t>
            </a:r>
            <a:r>
              <a:rPr lang="es-419" sz="1400" dirty="0">
                <a:solidFill>
                  <a:schemeClr val="bg1"/>
                </a:solidFill>
                <a:latin typeface="Open Sans"/>
                <a:ea typeface="Open Sans"/>
                <a:cs typeface="Open Sans"/>
                <a:sym typeface="Open Sans"/>
              </a:rPr>
              <a:t> </a:t>
            </a:r>
            <a:r>
              <a:rPr lang="es-419" sz="1400" dirty="0" err="1">
                <a:solidFill>
                  <a:schemeClr val="bg1"/>
                </a:solidFill>
                <a:latin typeface="Open Sans"/>
                <a:ea typeface="Open Sans"/>
                <a:cs typeface="Open Sans"/>
                <a:sym typeface="Open Sans"/>
              </a:rPr>
              <a:t>Finance</a:t>
            </a:r>
            <a:endParaRPr lang="es-419" sz="1400" u="sng" dirty="0">
              <a:solidFill>
                <a:schemeClr val="bg1"/>
              </a:solidFill>
              <a:latin typeface="Open Sans"/>
              <a:ea typeface="Open Sans"/>
              <a:cs typeface="Open Sans"/>
              <a:sym typeface="Open Sans"/>
            </a:endParaRPr>
          </a:p>
          <a:p>
            <a:pPr marL="0" lvl="0" indent="0" algn="l" rtl="0">
              <a:lnSpc>
                <a:spcPct val="150000"/>
              </a:lnSpc>
              <a:spcBef>
                <a:spcPts val="0"/>
              </a:spcBef>
              <a:spcAft>
                <a:spcPts val="0"/>
              </a:spcAft>
              <a:buNone/>
            </a:pPr>
            <a:endParaRPr lang="es-ES" dirty="0">
              <a:latin typeface="Open Sans"/>
              <a:ea typeface="Open Sans"/>
              <a:cs typeface="Open Sans"/>
              <a:sym typeface="Open Sans"/>
            </a:endParaRPr>
          </a:p>
        </p:txBody>
      </p:sp>
      <p:pic>
        <p:nvPicPr>
          <p:cNvPr id="4" name="Imagen 3">
            <a:extLst>
              <a:ext uri="{FF2B5EF4-FFF2-40B4-BE49-F238E27FC236}">
                <a16:creationId xmlns:a16="http://schemas.microsoft.com/office/drawing/2014/main" id="{44E98F01-D383-453A-9CD1-338D4693AEAC}"/>
              </a:ext>
            </a:extLst>
          </p:cNvPr>
          <p:cNvPicPr>
            <a:picLocks noChangeAspect="1"/>
          </p:cNvPicPr>
          <p:nvPr/>
        </p:nvPicPr>
        <p:blipFill rotWithShape="1">
          <a:blip r:embed="rId4"/>
          <a:srcRect l="45077" t="7178" r="32538" b="7716"/>
          <a:stretch/>
        </p:blipFill>
        <p:spPr>
          <a:xfrm>
            <a:off x="4909625" y="167697"/>
            <a:ext cx="2722098" cy="4808105"/>
          </a:xfrm>
          <a:prstGeom prst="rect">
            <a:avLst/>
          </a:prstGeom>
        </p:spPr>
      </p:pic>
    </p:spTree>
    <p:extLst>
      <p:ext uri="{BB962C8B-B14F-4D97-AF65-F5344CB8AC3E}">
        <p14:creationId xmlns:p14="http://schemas.microsoft.com/office/powerpoint/2010/main" val="3195807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356"/>
        <p:cNvGrpSpPr/>
        <p:nvPr/>
      </p:nvGrpSpPr>
      <p:grpSpPr>
        <a:xfrm>
          <a:off x="0" y="0"/>
          <a:ext cx="0" cy="0"/>
          <a:chOff x="0" y="0"/>
          <a:chExt cx="0" cy="0"/>
        </a:xfrm>
      </p:grpSpPr>
      <p:sp>
        <p:nvSpPr>
          <p:cNvPr id="357" name="Google Shape;357;p60"/>
          <p:cNvSpPr txBox="1"/>
          <p:nvPr/>
        </p:nvSpPr>
        <p:spPr>
          <a:xfrm>
            <a:off x="517675" y="524350"/>
            <a:ext cx="70008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Consideraciones de accesibilidad</a:t>
            </a:r>
            <a:endParaRPr sz="2400">
              <a:solidFill>
                <a:srgbClr val="5F6368"/>
              </a:solidFill>
              <a:latin typeface="Open Sans"/>
              <a:ea typeface="Open Sans"/>
              <a:cs typeface="Open Sans"/>
              <a:sym typeface="Open Sans"/>
            </a:endParaRPr>
          </a:p>
        </p:txBody>
      </p:sp>
      <p:sp>
        <p:nvSpPr>
          <p:cNvPr id="358" name="Google Shape;358;p60"/>
          <p:cNvSpPr/>
          <p:nvPr/>
        </p:nvSpPr>
        <p:spPr>
          <a:xfrm>
            <a:off x="2212832" y="1316804"/>
            <a:ext cx="2436300" cy="3174300"/>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59" name="Google Shape;359;p60"/>
          <p:cNvSpPr txBox="1"/>
          <p:nvPr/>
        </p:nvSpPr>
        <p:spPr>
          <a:xfrm>
            <a:off x="2406482" y="1910766"/>
            <a:ext cx="2049000" cy="1034099"/>
          </a:xfrm>
          <a:prstGeom prst="rect">
            <a:avLst/>
          </a:prstGeom>
          <a:noFill/>
          <a:ln>
            <a:noFill/>
          </a:ln>
        </p:spPr>
        <p:txBody>
          <a:bodyPr spcFirstLastPara="1" wrap="square" lIns="91425" tIns="91425" rIns="91425" bIns="91425" rtlCol="0" anchor="t" anchorCtr="0">
            <a:spAutoFit/>
          </a:bodyPr>
          <a:lstStyle/>
          <a:p>
            <a:pPr algn="ctr">
              <a:lnSpc>
                <a:spcPct val="115000"/>
              </a:lnSpc>
            </a:pPr>
            <a:r>
              <a:rPr lang="es-419" sz="1200" dirty="0">
                <a:solidFill>
                  <a:schemeClr val="tx1"/>
                </a:solidFill>
                <a:latin typeface="Open Sans"/>
                <a:ea typeface="Open Sans"/>
                <a:cs typeface="Open Sans"/>
                <a:sym typeface="Open Sans"/>
              </a:rPr>
              <a:t>Se agrego una opción de </a:t>
            </a:r>
            <a:r>
              <a:rPr lang="es-419" sz="1200" dirty="0">
                <a:solidFill>
                  <a:schemeClr val="tx1"/>
                </a:solidFill>
                <a:latin typeface="Google Sans"/>
                <a:ea typeface="Open Sans"/>
                <a:cs typeface="Open Sans"/>
                <a:sym typeface="Google Sans"/>
              </a:rPr>
              <a:t>s</a:t>
            </a:r>
            <a:r>
              <a:rPr lang="es-419" sz="1200" dirty="0">
                <a:solidFill>
                  <a:schemeClr val="tx1"/>
                </a:solidFill>
                <a:latin typeface="Google Sans"/>
                <a:ea typeface="Google Sans"/>
                <a:cs typeface="Google Sans"/>
                <a:sym typeface="Google Sans"/>
              </a:rPr>
              <a:t>eleccionar las divisas vigentes en el mercado</a:t>
            </a:r>
          </a:p>
          <a:p>
            <a:pPr marL="0" lvl="0" indent="0" algn="ctr" rtl="0">
              <a:lnSpc>
                <a:spcPct val="115000"/>
              </a:lnSpc>
              <a:spcBef>
                <a:spcPts val="0"/>
              </a:spcBef>
              <a:spcAft>
                <a:spcPts val="0"/>
              </a:spcAft>
              <a:buNone/>
            </a:pPr>
            <a:endParaRPr lang="es-419" sz="1200" dirty="0"/>
          </a:p>
        </p:txBody>
      </p:sp>
      <p:sp>
        <p:nvSpPr>
          <p:cNvPr id="360" name="Google Shape;360;p60"/>
          <p:cNvSpPr/>
          <p:nvPr/>
        </p:nvSpPr>
        <p:spPr>
          <a:xfrm>
            <a:off x="4870432" y="1316804"/>
            <a:ext cx="2436300" cy="3174300"/>
          </a:xfrm>
          <a:prstGeom prst="rect">
            <a:avLst/>
          </a:prstGeom>
          <a:solidFill>
            <a:srgbClr val="F8F9FA"/>
          </a:solidFill>
          <a:ln>
            <a:noFill/>
          </a:ln>
          <a:effectLst>
            <a:softEdge rad="0"/>
          </a:effectLst>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61" name="Google Shape;361;p60"/>
          <p:cNvSpPr txBox="1"/>
          <p:nvPr/>
        </p:nvSpPr>
        <p:spPr>
          <a:xfrm>
            <a:off x="5064082" y="1910766"/>
            <a:ext cx="2049000" cy="1034099"/>
          </a:xfrm>
          <a:prstGeom prst="rect">
            <a:avLst/>
          </a:prstGeom>
          <a:noFill/>
          <a:ln>
            <a:noFill/>
          </a:ln>
        </p:spPr>
        <p:txBody>
          <a:bodyPr spcFirstLastPara="1" wrap="square" lIns="91425" tIns="91425" rIns="91425" bIns="91425" rtlCol="0" anchor="t" anchorCtr="0">
            <a:spAutoFit/>
          </a:bodyPr>
          <a:lstStyle/>
          <a:p>
            <a:pPr algn="ctr">
              <a:lnSpc>
                <a:spcPct val="115000"/>
              </a:lnSpc>
            </a:pPr>
            <a:r>
              <a:rPr lang="es-419" sz="1200" dirty="0">
                <a:solidFill>
                  <a:schemeClr val="tx1"/>
                </a:solidFill>
                <a:latin typeface="Open Sans"/>
                <a:ea typeface="Open Sans"/>
                <a:cs typeface="Open Sans"/>
                <a:sym typeface="Open Sans"/>
              </a:rPr>
              <a:t>Se agrego una opción de </a:t>
            </a:r>
            <a:r>
              <a:rPr lang="es-419" sz="1200" dirty="0">
                <a:solidFill>
                  <a:schemeClr val="tx1"/>
                </a:solidFill>
                <a:latin typeface="Google Sans"/>
                <a:ea typeface="Open Sans"/>
                <a:cs typeface="Open Sans"/>
                <a:sym typeface="Google Sans"/>
              </a:rPr>
              <a:t>s</a:t>
            </a:r>
            <a:r>
              <a:rPr lang="es-419" sz="1200" dirty="0">
                <a:solidFill>
                  <a:schemeClr val="tx1"/>
                </a:solidFill>
                <a:latin typeface="Google Sans"/>
                <a:ea typeface="Google Sans"/>
                <a:cs typeface="Google Sans"/>
                <a:sym typeface="Google Sans"/>
              </a:rPr>
              <a:t>eleccionar cualquier día a través de un calendario</a:t>
            </a:r>
          </a:p>
          <a:p>
            <a:pPr algn="ctr">
              <a:lnSpc>
                <a:spcPct val="115000"/>
              </a:lnSpc>
            </a:pPr>
            <a:endParaRPr lang="es-419" sz="1200" dirty="0">
              <a:solidFill>
                <a:schemeClr val="tx1"/>
              </a:solidFill>
              <a:latin typeface="Google Sans"/>
              <a:ea typeface="Google Sans"/>
              <a:cs typeface="Google Sans"/>
              <a:sym typeface="Google Sans"/>
            </a:endParaRPr>
          </a:p>
        </p:txBody>
      </p:sp>
      <p:sp>
        <p:nvSpPr>
          <p:cNvPr id="364" name="Google Shape;364;p60"/>
          <p:cNvSpPr/>
          <p:nvPr/>
        </p:nvSpPr>
        <p:spPr>
          <a:xfrm>
            <a:off x="3174332" y="1078450"/>
            <a:ext cx="513300" cy="513300"/>
          </a:xfrm>
          <a:prstGeom prst="ellipse">
            <a:avLst/>
          </a:prstGeom>
          <a:solidFill>
            <a:srgbClr val="34A853"/>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5" name="Google Shape;365;p60"/>
          <p:cNvSpPr/>
          <p:nvPr/>
        </p:nvSpPr>
        <p:spPr>
          <a:xfrm>
            <a:off x="5831932" y="1078450"/>
            <a:ext cx="513300" cy="513300"/>
          </a:xfrm>
          <a:prstGeom prst="ellipse">
            <a:avLst/>
          </a:prstGeom>
          <a:solidFill>
            <a:srgbClr val="34A853"/>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70"/>
        <p:cNvGrpSpPr/>
        <p:nvPr/>
      </p:nvGrpSpPr>
      <p:grpSpPr>
        <a:xfrm>
          <a:off x="0" y="0"/>
          <a:ext cx="0" cy="0"/>
          <a:chOff x="0" y="0"/>
          <a:chExt cx="0" cy="0"/>
        </a:xfrm>
      </p:grpSpPr>
      <p:sp>
        <p:nvSpPr>
          <p:cNvPr id="371" name="Google Shape;371;p61"/>
          <p:cNvSpPr txBox="1"/>
          <p:nvPr/>
        </p:nvSpPr>
        <p:spPr>
          <a:xfrm>
            <a:off x="3721275" y="2210100"/>
            <a:ext cx="2275500" cy="723300"/>
          </a:xfrm>
          <a:prstGeom prst="rect">
            <a:avLst/>
          </a:prstGeom>
          <a:noFill/>
          <a:ln>
            <a:noFill/>
          </a:ln>
        </p:spPr>
        <p:txBody>
          <a:bodyPr spcFirstLastPara="1" wrap="square" lIns="91425" tIns="91425" rIns="91425" bIns="91425" rtlCol="0"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Conclusiones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Próximos pasos</a:t>
            </a:r>
            <a:endParaRPr>
              <a:solidFill>
                <a:srgbClr val="FFFFFF"/>
              </a:solidFill>
              <a:latin typeface="Open Sans"/>
              <a:ea typeface="Open Sans"/>
              <a:cs typeface="Open Sans"/>
              <a:sym typeface="Open Sans"/>
            </a:endParaRPr>
          </a:p>
        </p:txBody>
      </p:sp>
      <p:sp>
        <p:nvSpPr>
          <p:cNvPr id="372" name="Google Shape;372;p61"/>
          <p:cNvSpPr txBox="1"/>
          <p:nvPr/>
        </p:nvSpPr>
        <p:spPr>
          <a:xfrm>
            <a:off x="-468875" y="2294700"/>
            <a:ext cx="3704400" cy="554100"/>
          </a:xfrm>
          <a:prstGeom prst="rect">
            <a:avLst/>
          </a:prstGeom>
          <a:noFill/>
          <a:ln>
            <a:noFill/>
          </a:ln>
        </p:spPr>
        <p:txBody>
          <a:bodyPr spcFirstLastPara="1" wrap="square" lIns="91425" tIns="91425" rIns="91425" bIns="91425" rtlCol="0" anchor="t" anchorCtr="0">
            <a:spAutoFit/>
          </a:bodyPr>
          <a:lstStyle/>
          <a:p>
            <a:pPr marL="0" lvl="0" indent="0" algn="r" rtl="0">
              <a:lnSpc>
                <a:spcPct val="115000"/>
              </a:lnSpc>
              <a:spcBef>
                <a:spcPts val="0"/>
              </a:spcBef>
              <a:spcAft>
                <a:spcPts val="0"/>
              </a:spcAft>
              <a:buNone/>
            </a:pPr>
            <a:r>
              <a:rPr lang="es" sz="2400">
                <a:solidFill>
                  <a:srgbClr val="FFFFFF"/>
                </a:solidFill>
                <a:latin typeface="Open Sans"/>
                <a:ea typeface="Open Sans"/>
                <a:cs typeface="Open Sans"/>
                <a:sym typeface="Open Sans"/>
              </a:rPr>
              <a:t>Avanzar</a:t>
            </a:r>
            <a:endParaRPr sz="2400">
              <a:solidFill>
                <a:srgbClr val="FFFFFF"/>
              </a:solidFill>
              <a:latin typeface="Open Sans"/>
              <a:ea typeface="Open Sans"/>
              <a:cs typeface="Open Sans"/>
              <a:sym typeface="Open Sans"/>
            </a:endParaRPr>
          </a:p>
        </p:txBody>
      </p:sp>
      <p:cxnSp>
        <p:nvCxnSpPr>
          <p:cNvPr id="373" name="Google Shape;37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EDEE2"/>
        </a:solidFill>
        <a:effectLst/>
      </p:bgPr>
    </p:bg>
    <p:spTree>
      <p:nvGrpSpPr>
        <p:cNvPr id="1" name="Shape 163"/>
        <p:cNvGrpSpPr/>
        <p:nvPr/>
      </p:nvGrpSpPr>
      <p:grpSpPr>
        <a:xfrm>
          <a:off x="0" y="0"/>
          <a:ext cx="0" cy="0"/>
          <a:chOff x="0" y="0"/>
          <a:chExt cx="0" cy="0"/>
        </a:xfrm>
      </p:grpSpPr>
      <p:sp>
        <p:nvSpPr>
          <p:cNvPr id="164" name="Google Shape;164;p42"/>
          <p:cNvSpPr txBox="1"/>
          <p:nvPr/>
        </p:nvSpPr>
        <p:spPr>
          <a:xfrm>
            <a:off x="517675" y="2237975"/>
            <a:ext cx="3446100" cy="1061799"/>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Clr>
                <a:schemeClr val="dk1"/>
              </a:buClr>
              <a:buSzPts val="1100"/>
              <a:buFont typeface="Arial"/>
              <a:buNone/>
            </a:pPr>
            <a:r>
              <a:rPr lang="es" dirty="0">
                <a:solidFill>
                  <a:schemeClr val="accent4">
                    <a:lumMod val="75000"/>
                  </a:schemeClr>
                </a:solidFill>
                <a:latin typeface="Open Sans SemiBold"/>
                <a:ea typeface="Open Sans SemiBold"/>
                <a:cs typeface="Open Sans SemiBold"/>
                <a:sym typeface="Open Sans SemiBold"/>
              </a:rPr>
              <a:t>El problema: </a:t>
            </a:r>
            <a:endParaRPr dirty="0">
              <a:solidFill>
                <a:schemeClr val="accent4">
                  <a:lumMod val="75000"/>
                </a:schemeClr>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Las personas necesitan llevar un control de sus gastos diarios y mensuales</a:t>
            </a:r>
            <a:endParaRPr sz="1200" b="1" dirty="0">
              <a:solidFill>
                <a:srgbClr val="4285F4"/>
              </a:solidFill>
              <a:latin typeface="Open Sans"/>
              <a:ea typeface="Open Sans"/>
              <a:cs typeface="Open Sans"/>
              <a:sym typeface="Open Sans"/>
            </a:endParaRPr>
          </a:p>
        </p:txBody>
      </p:sp>
      <p:sp>
        <p:nvSpPr>
          <p:cNvPr id="165" name="Google Shape;165;p42"/>
          <p:cNvSpPr txBox="1"/>
          <p:nvPr/>
        </p:nvSpPr>
        <p:spPr>
          <a:xfrm>
            <a:off x="517675" y="524350"/>
            <a:ext cx="6155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Resumen del proyecto</a:t>
            </a:r>
            <a:endParaRPr sz="240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chemeClr val="accent3">
              <a:lumMod val="75000"/>
            </a:schemeClr>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67" name="Google Shape;167;p42"/>
          <p:cNvSpPr txBox="1"/>
          <p:nvPr/>
        </p:nvSpPr>
        <p:spPr>
          <a:xfrm>
            <a:off x="4572000" y="2237975"/>
            <a:ext cx="3446100" cy="1892796"/>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chemeClr val="accent4">
                    <a:lumMod val="75000"/>
                  </a:schemeClr>
                </a:solidFill>
                <a:latin typeface="Open Sans SemiBold"/>
                <a:ea typeface="Open Sans SemiBold"/>
                <a:cs typeface="Open Sans SemiBold"/>
                <a:sym typeface="Open Sans SemiBold"/>
              </a:rPr>
              <a:t>El objetivo: </a:t>
            </a:r>
            <a:endParaRPr dirty="0">
              <a:solidFill>
                <a:schemeClr val="accent4">
                  <a:lumMod val="75000"/>
                </a:schemeClr>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Crear una app para celular y una web donde los clientes puedan llevar sus registros diarios de gastos para saber en que gastan y cuanto gastan, de esta forma administrar mejor sus finanzas.</a:t>
            </a:r>
            <a:endParaRPr lang="es-419" sz="1200" b="1" dirty="0">
              <a:solidFill>
                <a:srgbClr val="4285F4"/>
              </a:solidFill>
              <a:latin typeface="Open Sans"/>
              <a:ea typeface="Open Sans"/>
              <a:cs typeface="Open Sans"/>
              <a:sym typeface="Open Sans"/>
            </a:endParaRPr>
          </a:p>
        </p:txBody>
      </p:sp>
      <p:sp>
        <p:nvSpPr>
          <p:cNvPr id="168" name="Google Shape;168;p42"/>
          <p:cNvSpPr/>
          <p:nvPr/>
        </p:nvSpPr>
        <p:spPr>
          <a:xfrm>
            <a:off x="4572000" y="1534000"/>
            <a:ext cx="513300" cy="513300"/>
          </a:xfrm>
          <a:prstGeom prst="ellipse">
            <a:avLst/>
          </a:prstGeom>
          <a:solidFill>
            <a:schemeClr val="accent3">
              <a:lumMod val="75000"/>
            </a:schemeClr>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69" name="Google Shape;16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377"/>
        <p:cNvGrpSpPr/>
        <p:nvPr/>
      </p:nvGrpSpPr>
      <p:grpSpPr>
        <a:xfrm>
          <a:off x="0" y="0"/>
          <a:ext cx="0" cy="0"/>
          <a:chOff x="0" y="0"/>
          <a:chExt cx="0" cy="0"/>
        </a:xfrm>
      </p:grpSpPr>
      <p:sp>
        <p:nvSpPr>
          <p:cNvPr id="378" name="Google Shape;378;p62"/>
          <p:cNvSpPr txBox="1"/>
          <p:nvPr/>
        </p:nvSpPr>
        <p:spPr>
          <a:xfrm>
            <a:off x="539600" y="0"/>
            <a:ext cx="4931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Conclusiones</a:t>
            </a:r>
            <a:endParaRPr sz="2400" dirty="0">
              <a:solidFill>
                <a:srgbClr val="5F6368"/>
              </a:solidFill>
              <a:latin typeface="Open Sans"/>
              <a:ea typeface="Open Sans"/>
              <a:cs typeface="Open Sans"/>
              <a:sym typeface="Open Sans"/>
            </a:endParaRPr>
          </a:p>
        </p:txBody>
      </p:sp>
      <p:sp>
        <p:nvSpPr>
          <p:cNvPr id="379" name="Google Shape;379;p62"/>
          <p:cNvSpPr txBox="1"/>
          <p:nvPr/>
        </p:nvSpPr>
        <p:spPr>
          <a:xfrm>
            <a:off x="539600" y="1166156"/>
            <a:ext cx="3446100" cy="2723792"/>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5F6368"/>
                </a:solidFill>
                <a:latin typeface="Open Sans SemiBold"/>
                <a:ea typeface="Open Sans SemiBold"/>
                <a:cs typeface="Open Sans SemiBold"/>
                <a:sym typeface="Open Sans SemiBold"/>
              </a:rPr>
              <a:t>Impacto: </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“Es un diseño serio y fácil de comprender los colores me gustan, le dan seriedad a la app.”</a:t>
            </a: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Participante E, Salta, Salta</a:t>
            </a:r>
          </a:p>
          <a:p>
            <a:pPr marL="0" lvl="0" indent="0" algn="l" rtl="0">
              <a:lnSpc>
                <a:spcPct val="150000"/>
              </a:lnSpc>
              <a:spcBef>
                <a:spcPts val="0"/>
              </a:spcBef>
              <a:spcAft>
                <a:spcPts val="0"/>
              </a:spcAft>
              <a:buNone/>
            </a:pPr>
            <a:endParaRPr lang="es-419" sz="12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“El diseño me gusta además la interfaz es fácil de usar y no es abrumador la cantidad de contenido”</a:t>
            </a: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Participante A, Salta, Salta</a:t>
            </a:r>
          </a:p>
        </p:txBody>
      </p:sp>
      <p:sp>
        <p:nvSpPr>
          <p:cNvPr id="380" name="Google Shape;380;p62"/>
          <p:cNvSpPr/>
          <p:nvPr/>
        </p:nvSpPr>
        <p:spPr>
          <a:xfrm>
            <a:off x="539600" y="696972"/>
            <a:ext cx="513300" cy="513300"/>
          </a:xfrm>
          <a:prstGeom prst="ellipse">
            <a:avLst/>
          </a:prstGeom>
          <a:solidFill>
            <a:schemeClr val="tx2">
              <a:lumMod val="25000"/>
              <a:lumOff val="75000"/>
            </a:schemeClr>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81" name="Google Shape;381;p62"/>
          <p:cNvSpPr txBox="1"/>
          <p:nvPr/>
        </p:nvSpPr>
        <p:spPr>
          <a:xfrm>
            <a:off x="4502834" y="1210260"/>
            <a:ext cx="3446100" cy="3277790"/>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5F6368"/>
                </a:solidFill>
                <a:latin typeface="Open Sans SemiBold"/>
                <a:ea typeface="Open Sans SemiBold"/>
                <a:cs typeface="Open Sans SemiBold"/>
                <a:sym typeface="Open Sans SemiBold"/>
              </a:rPr>
              <a:t>Qué aprendí:</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A través de todo este proceso aprendí como unir y armonizar una app con una web y de paso hacerla adaptable, las dos plataformas debían tener una armonía e identificarse una con la otra manteniendo la identidad de la marca.</a:t>
            </a: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Los pasos mas complicados e importantes creo que fueron la maquetación para darle congruencia entre plataformas y el estudio de usabilidad de los diferentes prototipos.</a:t>
            </a:r>
          </a:p>
        </p:txBody>
      </p:sp>
      <p:sp>
        <p:nvSpPr>
          <p:cNvPr id="382" name="Google Shape;382;p62"/>
          <p:cNvSpPr/>
          <p:nvPr/>
        </p:nvSpPr>
        <p:spPr>
          <a:xfrm>
            <a:off x="5044440" y="696972"/>
            <a:ext cx="513300" cy="513300"/>
          </a:xfrm>
          <a:prstGeom prst="ellipse">
            <a:avLst/>
          </a:prstGeom>
          <a:solidFill>
            <a:schemeClr val="accent2">
              <a:lumMod val="40000"/>
              <a:lumOff val="60000"/>
            </a:schemeClr>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83" name="Google Shape;383;p62"/>
          <p:cNvSpPr/>
          <p:nvPr/>
        </p:nvSpPr>
        <p:spPr>
          <a:xfrm>
            <a:off x="679050" y="823222"/>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4" name="Google Shape;384;p62"/>
          <p:cNvGrpSpPr/>
          <p:nvPr/>
        </p:nvGrpSpPr>
        <p:grpSpPr>
          <a:xfrm>
            <a:off x="5154318" y="839935"/>
            <a:ext cx="293543" cy="227362"/>
            <a:chOff x="420350" y="238125"/>
            <a:chExt cx="6779275" cy="5238750"/>
          </a:xfrm>
        </p:grpSpPr>
        <p:sp>
          <p:nvSpPr>
            <p:cNvPr id="385" name="Google Shape;38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86" name="Google Shape;38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87" name="Google Shape;38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88" name="Google Shape;38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392"/>
        <p:cNvGrpSpPr/>
        <p:nvPr/>
      </p:nvGrpSpPr>
      <p:grpSpPr>
        <a:xfrm>
          <a:off x="0" y="0"/>
          <a:ext cx="0" cy="0"/>
          <a:chOff x="0" y="0"/>
          <a:chExt cx="0" cy="0"/>
        </a:xfrm>
      </p:grpSpPr>
      <p:sp>
        <p:nvSpPr>
          <p:cNvPr id="393" name="Google Shape;393;p63"/>
          <p:cNvSpPr txBox="1"/>
          <p:nvPr/>
        </p:nvSpPr>
        <p:spPr>
          <a:xfrm>
            <a:off x="2992394" y="219825"/>
            <a:ext cx="4931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Próximos pasos</a:t>
            </a:r>
            <a:endParaRPr sz="2400" dirty="0">
              <a:solidFill>
                <a:srgbClr val="5F6368"/>
              </a:solidFill>
              <a:latin typeface="Open Sans"/>
              <a:ea typeface="Open Sans"/>
              <a:cs typeface="Open Sans"/>
              <a:sym typeface="Open Sans"/>
            </a:endParaRPr>
          </a:p>
        </p:txBody>
      </p:sp>
      <p:sp>
        <p:nvSpPr>
          <p:cNvPr id="394" name="Google Shape;394;p63"/>
          <p:cNvSpPr/>
          <p:nvPr/>
        </p:nvSpPr>
        <p:spPr>
          <a:xfrm>
            <a:off x="1418007" y="1472325"/>
            <a:ext cx="2436300" cy="3174300"/>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95" name="Google Shape;395;p63"/>
          <p:cNvSpPr txBox="1"/>
          <p:nvPr/>
        </p:nvSpPr>
        <p:spPr>
          <a:xfrm>
            <a:off x="1611657" y="1917800"/>
            <a:ext cx="2049000" cy="1671196"/>
          </a:xfrm>
          <a:prstGeom prst="rect">
            <a:avLst/>
          </a:prstGeom>
          <a:noFill/>
          <a:ln>
            <a:noFill/>
          </a:ln>
        </p:spPr>
        <p:txBody>
          <a:bodyPr spcFirstLastPara="1" wrap="square" lIns="91425" tIns="91425" rIns="91425" bIns="91425" rtlCol="0" anchor="t" anchorCtr="0">
            <a:spAutoFit/>
          </a:bodyPr>
          <a:lstStyle/>
          <a:p>
            <a:pPr marL="0" lvl="0" indent="0" algn="ctr" rtl="0">
              <a:lnSpc>
                <a:spcPct val="115000"/>
              </a:lnSpc>
              <a:spcBef>
                <a:spcPts val="0"/>
              </a:spcBef>
              <a:spcAft>
                <a:spcPts val="0"/>
              </a:spcAft>
              <a:buClr>
                <a:schemeClr val="dk1"/>
              </a:buClr>
              <a:buSzPts val="1100"/>
              <a:buFont typeface="Arial"/>
              <a:buNone/>
            </a:pPr>
            <a:r>
              <a:rPr lang="es-419" sz="1200" dirty="0">
                <a:solidFill>
                  <a:srgbClr val="5F6368"/>
                </a:solidFill>
                <a:latin typeface="Open Sans"/>
                <a:ea typeface="Open Sans"/>
                <a:cs typeface="Open Sans"/>
                <a:sym typeface="Open Sans"/>
              </a:rPr>
              <a:t>Realizaría un último estudio de usabilidad con el prototipo terminado par a poder recibir </a:t>
            </a:r>
            <a:r>
              <a:rPr lang="es-419" sz="1200" dirty="0" err="1">
                <a:solidFill>
                  <a:srgbClr val="5F6368"/>
                </a:solidFill>
                <a:latin typeface="Open Sans"/>
                <a:ea typeface="Open Sans"/>
                <a:cs typeface="Open Sans"/>
                <a:sym typeface="Open Sans"/>
              </a:rPr>
              <a:t>feedback</a:t>
            </a:r>
            <a:r>
              <a:rPr lang="es-419" sz="1200" dirty="0">
                <a:solidFill>
                  <a:srgbClr val="5F6368"/>
                </a:solidFill>
                <a:latin typeface="Open Sans"/>
                <a:ea typeface="Open Sans"/>
                <a:cs typeface="Open Sans"/>
                <a:sym typeface="Open Sans"/>
              </a:rPr>
              <a:t> y ajustar los inconvenientes que se vaya planteado</a:t>
            </a:r>
            <a:endParaRPr lang="es-419" sz="1200" dirty="0"/>
          </a:p>
        </p:txBody>
      </p:sp>
      <p:sp>
        <p:nvSpPr>
          <p:cNvPr id="398" name="Google Shape;398;p63"/>
          <p:cNvSpPr/>
          <p:nvPr/>
        </p:nvSpPr>
        <p:spPr>
          <a:xfrm>
            <a:off x="4496444" y="1472325"/>
            <a:ext cx="2436300" cy="3174300"/>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99" name="Google Shape;399;p63"/>
          <p:cNvSpPr txBox="1"/>
          <p:nvPr/>
        </p:nvSpPr>
        <p:spPr>
          <a:xfrm>
            <a:off x="4690094" y="1917800"/>
            <a:ext cx="2049000" cy="1458831"/>
          </a:xfrm>
          <a:prstGeom prst="rect">
            <a:avLst/>
          </a:prstGeom>
          <a:noFill/>
          <a:ln>
            <a:noFill/>
          </a:ln>
        </p:spPr>
        <p:txBody>
          <a:bodyPr spcFirstLastPara="1" wrap="square" lIns="91425" tIns="91425" rIns="91425" bIns="91425" rtlCol="0" anchor="t" anchorCtr="0">
            <a:spAutoFit/>
          </a:bodyPr>
          <a:lstStyle/>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Crear pestañas faltantes para poder lograr que en el prototipo se pueda acceder a cada icono o interacción que se presenta.</a:t>
            </a:r>
            <a:endParaRPr sz="1200" dirty="0"/>
          </a:p>
        </p:txBody>
      </p:sp>
      <p:sp>
        <p:nvSpPr>
          <p:cNvPr id="400" name="Google Shape;400;p63"/>
          <p:cNvSpPr/>
          <p:nvPr/>
        </p:nvSpPr>
        <p:spPr>
          <a:xfrm>
            <a:off x="2379507" y="1187633"/>
            <a:ext cx="513300" cy="513300"/>
          </a:xfrm>
          <a:prstGeom prst="ellipse">
            <a:avLst/>
          </a:prstGeom>
          <a:solidFill>
            <a:schemeClr val="accent2">
              <a:lumMod val="40000"/>
              <a:lumOff val="60000"/>
            </a:schemeClr>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2" name="Google Shape;402;p63"/>
          <p:cNvSpPr/>
          <p:nvPr/>
        </p:nvSpPr>
        <p:spPr>
          <a:xfrm>
            <a:off x="5457944" y="1187633"/>
            <a:ext cx="513300" cy="513300"/>
          </a:xfrm>
          <a:prstGeom prst="ellipse">
            <a:avLst/>
          </a:prstGeom>
          <a:solidFill>
            <a:schemeClr val="accent2">
              <a:lumMod val="40000"/>
              <a:lumOff val="60000"/>
            </a:schemeClr>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dirty="0">
                <a:solidFill>
                  <a:srgbClr val="FFFFFF"/>
                </a:solidFill>
                <a:latin typeface="Google Sans Medium"/>
                <a:ea typeface="Google Sans Medium"/>
                <a:cs typeface="Google Sans Medium"/>
                <a:sym typeface="Google Sans Medium"/>
              </a:rPr>
              <a:t>2</a:t>
            </a:r>
            <a:endParaRPr sz="2200" dirty="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406"/>
        <p:cNvGrpSpPr/>
        <p:nvPr/>
      </p:nvGrpSpPr>
      <p:grpSpPr>
        <a:xfrm>
          <a:off x="0" y="0"/>
          <a:ext cx="0" cy="0"/>
          <a:chOff x="0" y="0"/>
          <a:chExt cx="0" cy="0"/>
        </a:xfrm>
      </p:grpSpPr>
      <p:sp>
        <p:nvSpPr>
          <p:cNvPr id="407" name="Google Shape;407;p64"/>
          <p:cNvSpPr txBox="1"/>
          <p:nvPr/>
        </p:nvSpPr>
        <p:spPr>
          <a:xfrm>
            <a:off x="517675" y="524338"/>
            <a:ext cx="4931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¡Pongámonos en contacto!</a:t>
            </a:r>
            <a:endParaRPr sz="2400">
              <a:solidFill>
                <a:srgbClr val="5F6368"/>
              </a:solidFill>
              <a:latin typeface="Open Sans"/>
              <a:ea typeface="Open Sans"/>
              <a:cs typeface="Open Sans"/>
              <a:sym typeface="Open Sans"/>
            </a:endParaRPr>
          </a:p>
        </p:txBody>
      </p:sp>
      <p:sp>
        <p:nvSpPr>
          <p:cNvPr id="408" name="Google Shape;408;p64"/>
          <p:cNvSpPr txBox="1"/>
          <p:nvPr/>
        </p:nvSpPr>
        <p:spPr>
          <a:xfrm>
            <a:off x="3064600" y="-1016100"/>
            <a:ext cx="6509400" cy="723300"/>
          </a:xfrm>
          <a:prstGeom prst="rect">
            <a:avLst/>
          </a:prstGeom>
          <a:noFill/>
          <a:ln>
            <a:noFill/>
          </a:ln>
        </p:spPr>
        <p:txBody>
          <a:bodyPr spcFirstLastPara="1" wrap="square" lIns="91425" tIns="91425" rIns="91425" bIns="91425" rtlCol="0" anchor="t" anchorCtr="0">
            <a:spAutoFit/>
          </a:bodyPr>
          <a:lstStyle/>
          <a:p>
            <a:pPr marL="0" lvl="0" indent="0" algn="l" rtl="0">
              <a:lnSpc>
                <a:spcPct val="150000"/>
              </a:lnSpc>
              <a:spcBef>
                <a:spcPts val="0"/>
              </a:spcBef>
              <a:spcAft>
                <a:spcPts val="0"/>
              </a:spcAft>
              <a:buNone/>
            </a:pPr>
            <a:r>
              <a:rPr lang="es" dirty="0">
                <a:solidFill>
                  <a:srgbClr val="5F6368"/>
                </a:solidFill>
                <a:latin typeface="Open Sans"/>
                <a:ea typeface="Open Sans"/>
                <a:cs typeface="Open Sans"/>
                <a:sym typeface="Open Sans"/>
              </a:rPr>
              <a:t>Escribe algunas oraciones que resuman los próximos pasos que darías en este proyecto y por qué. Siéntete libre de organizar los próximos pasos en una lista de viñetas. </a:t>
            </a:r>
            <a:endParaRPr dirty="0">
              <a:solidFill>
                <a:srgbClr val="5F6368"/>
              </a:solidFill>
              <a:latin typeface="Open Sans"/>
              <a:ea typeface="Open Sans"/>
              <a:cs typeface="Open Sans"/>
              <a:sym typeface="Open Sans"/>
            </a:endParaRPr>
          </a:p>
        </p:txBody>
      </p:sp>
      <p:sp>
        <p:nvSpPr>
          <p:cNvPr id="409" name="Google Shape;409;p64"/>
          <p:cNvSpPr/>
          <p:nvPr/>
        </p:nvSpPr>
        <p:spPr>
          <a:xfrm>
            <a:off x="517675" y="1832019"/>
            <a:ext cx="7938900" cy="2510400"/>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410" name="Google Shape;410;p64"/>
          <p:cNvSpPr txBox="1"/>
          <p:nvPr/>
        </p:nvSpPr>
        <p:spPr>
          <a:xfrm>
            <a:off x="1003950" y="2213380"/>
            <a:ext cx="7136100" cy="1246465"/>
          </a:xfrm>
          <a:prstGeom prst="rect">
            <a:avLst/>
          </a:prstGeom>
          <a:noFill/>
          <a:ln>
            <a:noFill/>
          </a:ln>
        </p:spPr>
        <p:txBody>
          <a:bodyPr spcFirstLastPara="1" wrap="square" lIns="0" tIns="91425" rIns="91425" bIns="91425" rtlCol="0" anchor="t" anchorCtr="0">
            <a:spAutoFit/>
          </a:bodyPr>
          <a:lstStyle/>
          <a:p>
            <a:pPr marL="0" lvl="0" indent="0" algn="ctr" rtl="0">
              <a:lnSpc>
                <a:spcPct val="115000"/>
              </a:lnSpc>
              <a:spcBef>
                <a:spcPts val="0"/>
              </a:spcBef>
              <a:spcAft>
                <a:spcPts val="0"/>
              </a:spcAft>
              <a:buClr>
                <a:schemeClr val="dk1"/>
              </a:buClr>
              <a:buSzPts val="1100"/>
              <a:buFont typeface="Arial"/>
              <a:buNone/>
            </a:pPr>
            <a:r>
              <a:rPr lang="es-419" sz="1200" dirty="0">
                <a:solidFill>
                  <a:srgbClr val="5F6368"/>
                </a:solidFill>
                <a:latin typeface="Open Sans"/>
                <a:ea typeface="Open Sans"/>
                <a:cs typeface="Open Sans"/>
                <a:sym typeface="Open Sans"/>
              </a:rPr>
              <a:t>Quero agradecerles de antemano por a ver visto mi presentación, si desean ponerse en contacto conmigo les dejo mis contactos:</a:t>
            </a:r>
          </a:p>
          <a:p>
            <a:pPr marL="0" lvl="0" indent="0" rtl="0">
              <a:lnSpc>
                <a:spcPct val="115000"/>
              </a:lnSpc>
              <a:spcBef>
                <a:spcPts val="0"/>
              </a:spcBef>
              <a:spcAft>
                <a:spcPts val="0"/>
              </a:spcAft>
              <a:buClr>
                <a:schemeClr val="dk1"/>
              </a:buClr>
              <a:buSzPts val="1100"/>
              <a:buFont typeface="Arial"/>
              <a:buNone/>
            </a:pPr>
            <a:r>
              <a:rPr lang="es-ES" sz="1200" u="sng" dirty="0">
                <a:solidFill>
                  <a:srgbClr val="5F6368"/>
                </a:solidFill>
                <a:latin typeface="Open Sans"/>
                <a:ea typeface="Open Sans"/>
                <a:cs typeface="Open Sans"/>
                <a:sym typeface="Open Sans"/>
              </a:rPr>
              <a:t>Email:</a:t>
            </a:r>
            <a:r>
              <a:rPr lang="es-ES" sz="1200" dirty="0">
                <a:solidFill>
                  <a:srgbClr val="5F6368"/>
                </a:solidFill>
                <a:latin typeface="Open Sans"/>
                <a:ea typeface="Open Sans"/>
                <a:cs typeface="Open Sans"/>
                <a:sym typeface="Open Sans"/>
              </a:rPr>
              <a:t> </a:t>
            </a:r>
            <a:r>
              <a:rPr lang="es-ES" sz="1200" dirty="0">
                <a:solidFill>
                  <a:srgbClr val="5F6368"/>
                </a:solidFill>
                <a:latin typeface="Open Sans"/>
                <a:ea typeface="Open Sans"/>
                <a:cs typeface="Open Sans"/>
                <a:sym typeface="Open Sans"/>
                <a:hlinkClick r:id="rId3"/>
              </a:rPr>
              <a:t>jahazielmuller@gmail.com</a:t>
            </a:r>
            <a:endParaRPr lang="es-ES" sz="1200" dirty="0">
              <a:solidFill>
                <a:srgbClr val="5F6368"/>
              </a:solidFill>
              <a:latin typeface="Open Sans"/>
              <a:ea typeface="Open Sans"/>
              <a:cs typeface="Open Sans"/>
              <a:sym typeface="Open Sans"/>
            </a:endParaRPr>
          </a:p>
          <a:p>
            <a:pPr marL="0" lvl="0" indent="0" rtl="0">
              <a:lnSpc>
                <a:spcPct val="115000"/>
              </a:lnSpc>
              <a:spcBef>
                <a:spcPts val="0"/>
              </a:spcBef>
              <a:spcAft>
                <a:spcPts val="0"/>
              </a:spcAft>
              <a:buClr>
                <a:schemeClr val="dk1"/>
              </a:buClr>
              <a:buSzPts val="1100"/>
              <a:buFont typeface="Arial"/>
              <a:buNone/>
            </a:pPr>
            <a:endParaRPr lang="es-ES" sz="1200" dirty="0">
              <a:solidFill>
                <a:srgbClr val="5F6368"/>
              </a:solidFill>
              <a:latin typeface="Open Sans"/>
              <a:ea typeface="Open Sans"/>
              <a:cs typeface="Open Sans"/>
              <a:sym typeface="Open Sans"/>
            </a:endParaRPr>
          </a:p>
          <a:p>
            <a:pPr marL="0" lvl="0" indent="0" rtl="0">
              <a:lnSpc>
                <a:spcPct val="115000"/>
              </a:lnSpc>
              <a:spcBef>
                <a:spcPts val="0"/>
              </a:spcBef>
              <a:spcAft>
                <a:spcPts val="0"/>
              </a:spcAft>
              <a:buClr>
                <a:schemeClr val="dk1"/>
              </a:buClr>
              <a:buSzPts val="1100"/>
              <a:buFont typeface="Arial"/>
              <a:buNone/>
            </a:pPr>
            <a:r>
              <a:rPr lang="es-ES" sz="1200" u="sng" dirty="0">
                <a:solidFill>
                  <a:srgbClr val="5F6368"/>
                </a:solidFill>
                <a:latin typeface="Open Sans"/>
                <a:ea typeface="Open Sans"/>
                <a:cs typeface="Open Sans"/>
                <a:sym typeface="Open Sans"/>
              </a:rPr>
              <a:t>LinkedIn:</a:t>
            </a:r>
            <a:r>
              <a:rPr lang="es-ES" sz="1200" dirty="0">
                <a:solidFill>
                  <a:srgbClr val="5F6368"/>
                </a:solidFill>
                <a:latin typeface="Open Sans"/>
                <a:ea typeface="Open Sans"/>
                <a:cs typeface="Open Sans"/>
                <a:sym typeface="Open Sans"/>
              </a:rPr>
              <a:t> https://www.linkedin.com/in/jahaziel-m%C3%BCller-69a03b232/</a:t>
            </a:r>
          </a:p>
        </p:txBody>
      </p:sp>
      <p:sp>
        <p:nvSpPr>
          <p:cNvPr id="411" name="Google Shape;411;p64"/>
          <p:cNvSpPr/>
          <p:nvPr/>
        </p:nvSpPr>
        <p:spPr>
          <a:xfrm>
            <a:off x="4230475" y="1602212"/>
            <a:ext cx="513300" cy="513300"/>
          </a:xfrm>
          <a:prstGeom prst="ellipse">
            <a:avLst/>
          </a:prstGeom>
          <a:solidFill>
            <a:schemeClr val="accent2">
              <a:lumMod val="40000"/>
              <a:lumOff val="60000"/>
            </a:schemeClr>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412" name="Google Shape;41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Shape 416"/>
        <p:cNvGrpSpPr/>
        <p:nvPr/>
      </p:nvGrpSpPr>
      <p:grpSpPr>
        <a:xfrm>
          <a:off x="0" y="0"/>
          <a:ext cx="0" cy="0"/>
          <a:chOff x="0" y="0"/>
          <a:chExt cx="0" cy="0"/>
        </a:xfrm>
      </p:grpSpPr>
      <p:sp>
        <p:nvSpPr>
          <p:cNvPr id="417" name="Google Shape;417;p65"/>
          <p:cNvSpPr txBox="1"/>
          <p:nvPr/>
        </p:nvSpPr>
        <p:spPr>
          <a:xfrm>
            <a:off x="2106450" y="2202300"/>
            <a:ext cx="4931100" cy="7389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3600">
                <a:solidFill>
                  <a:srgbClr val="FFFFFF"/>
                </a:solidFill>
                <a:latin typeface="Open Sans"/>
                <a:ea typeface="Open Sans"/>
                <a:cs typeface="Open Sans"/>
                <a:sym typeface="Open Sans"/>
              </a:rPr>
              <a:t>¡Gracias!</a:t>
            </a:r>
            <a:endParaRPr sz="36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EDEE2"/>
        </a:solidFill>
        <a:effectLst/>
      </p:bgPr>
    </p:bg>
    <p:spTree>
      <p:nvGrpSpPr>
        <p:cNvPr id="1" name="Shape 174"/>
        <p:cNvGrpSpPr/>
        <p:nvPr/>
      </p:nvGrpSpPr>
      <p:grpSpPr>
        <a:xfrm>
          <a:off x="0" y="0"/>
          <a:ext cx="0" cy="0"/>
          <a:chOff x="0" y="0"/>
          <a:chExt cx="0" cy="0"/>
        </a:xfrm>
      </p:grpSpPr>
      <p:sp>
        <p:nvSpPr>
          <p:cNvPr id="175" name="Google Shape;175;p43"/>
          <p:cNvSpPr txBox="1"/>
          <p:nvPr/>
        </p:nvSpPr>
        <p:spPr>
          <a:xfrm>
            <a:off x="517675" y="2237975"/>
            <a:ext cx="3446100" cy="1061799"/>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465674"/>
                </a:solidFill>
                <a:latin typeface="Open Sans SemiBold"/>
                <a:ea typeface="Open Sans SemiBold"/>
                <a:cs typeface="Open Sans SemiBold"/>
                <a:sym typeface="Open Sans SemiBold"/>
              </a:rPr>
              <a:t>Mi rol: </a:t>
            </a: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Product Designer, UX Writer, UX Researcher</a:t>
            </a: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Interaction Designer, UI/Visual Designer</a:t>
            </a:r>
            <a:endParaRPr lang="es-419" sz="1200" b="1" dirty="0">
              <a:solidFill>
                <a:srgbClr val="4285F4"/>
              </a:solidFill>
              <a:latin typeface="Open Sans"/>
              <a:ea typeface="Open Sans"/>
              <a:cs typeface="Open Sans"/>
              <a:sym typeface="Open Sans"/>
            </a:endParaRPr>
          </a:p>
        </p:txBody>
      </p:sp>
      <p:sp>
        <p:nvSpPr>
          <p:cNvPr id="176" name="Google Shape;176;p43"/>
          <p:cNvSpPr txBox="1"/>
          <p:nvPr/>
        </p:nvSpPr>
        <p:spPr>
          <a:xfrm>
            <a:off x="517675" y="524350"/>
            <a:ext cx="6155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Resumen del proyecto</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46567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78" name="Google Shape;178;p43"/>
          <p:cNvSpPr txBox="1"/>
          <p:nvPr/>
        </p:nvSpPr>
        <p:spPr>
          <a:xfrm>
            <a:off x="4572000" y="2237975"/>
            <a:ext cx="3446100" cy="1338798"/>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465674"/>
                </a:solidFill>
                <a:latin typeface="Open Sans SemiBold"/>
                <a:ea typeface="Open Sans SemiBold"/>
                <a:cs typeface="Open Sans SemiBold"/>
                <a:sym typeface="Open Sans SemiBold"/>
              </a:rPr>
              <a:t>Responsabilidades: </a:t>
            </a:r>
            <a:endParaRPr dirty="0">
              <a:solidFill>
                <a:srgbClr val="46567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 sz="1200" dirty="0">
                <a:solidFill>
                  <a:srgbClr val="5F6368"/>
                </a:solidFill>
                <a:latin typeface="Open Sans"/>
                <a:ea typeface="Open Sans"/>
                <a:cs typeface="Open Sans"/>
                <a:sym typeface="Open Sans"/>
              </a:rPr>
              <a:t>investigación de usuarios, creación de esquemas, creación de </a:t>
            </a:r>
            <a:r>
              <a:rPr lang="es-419" sz="1200" dirty="0">
                <a:solidFill>
                  <a:srgbClr val="5F6368"/>
                </a:solidFill>
                <a:latin typeface="Open Sans"/>
                <a:ea typeface="Open Sans"/>
                <a:cs typeface="Open Sans"/>
                <a:sym typeface="Open Sans"/>
              </a:rPr>
              <a:t>Arquitectura de la información</a:t>
            </a:r>
            <a:r>
              <a:rPr lang="es" sz="1200" dirty="0">
                <a:solidFill>
                  <a:srgbClr val="5F6368"/>
                </a:solidFill>
                <a:latin typeface="Open Sans"/>
                <a:ea typeface="Open Sans"/>
                <a:cs typeface="Open Sans"/>
                <a:sym typeface="Open Sans"/>
              </a:rPr>
              <a:t> creación de prototipos.</a:t>
            </a:r>
            <a:endParaRPr sz="1200" b="1" dirty="0">
              <a:solidFill>
                <a:srgbClr val="4285F4"/>
              </a:solidFill>
              <a:latin typeface="Open Sans"/>
              <a:ea typeface="Open Sans"/>
              <a:cs typeface="Open Sans"/>
              <a:sym typeface="Open Sans"/>
            </a:endParaRPr>
          </a:p>
        </p:txBody>
      </p:sp>
      <p:sp>
        <p:nvSpPr>
          <p:cNvPr id="179" name="Google Shape;179;p43"/>
          <p:cNvSpPr/>
          <p:nvPr/>
        </p:nvSpPr>
        <p:spPr>
          <a:xfrm>
            <a:off x="4572000" y="1534000"/>
            <a:ext cx="513300" cy="513300"/>
          </a:xfrm>
          <a:prstGeom prst="ellipse">
            <a:avLst/>
          </a:prstGeom>
          <a:solidFill>
            <a:srgbClr val="46567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80" name="Google Shape;18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460025" y="2082300"/>
            <a:ext cx="3704400" cy="609367"/>
          </a:xfrm>
          <a:prstGeom prst="rect">
            <a:avLst/>
          </a:prstGeom>
          <a:noFill/>
          <a:ln>
            <a:noFill/>
          </a:ln>
        </p:spPr>
        <p:txBody>
          <a:bodyPr spcFirstLastPara="1" wrap="square" lIns="91425" tIns="91425" rIns="91425" bIns="91425" rtlCol="0" anchor="t" anchorCtr="0">
            <a:spAutoFit/>
          </a:bodyPr>
          <a:lstStyle/>
          <a:p>
            <a:pPr marL="0" lvl="0" indent="0" algn="r" rtl="0">
              <a:lnSpc>
                <a:spcPct val="115000"/>
              </a:lnSpc>
              <a:spcBef>
                <a:spcPts val="0"/>
              </a:spcBef>
              <a:spcAft>
                <a:spcPts val="0"/>
              </a:spcAft>
              <a:buNone/>
            </a:pPr>
            <a:r>
              <a:rPr lang="es" sz="2400">
                <a:solidFill>
                  <a:srgbClr val="FFFFFF"/>
                </a:solidFill>
                <a:latin typeface="Open Sans"/>
                <a:ea typeface="Open Sans"/>
                <a:cs typeface="Open Sans"/>
                <a:sym typeface="Open Sans"/>
              </a:rPr>
              <a:t>Entender al usuario</a:t>
            </a:r>
            <a:endParaRPr sz="2400" dirty="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369800"/>
          </a:xfrm>
          <a:prstGeom prst="rect">
            <a:avLst/>
          </a:prstGeom>
          <a:noFill/>
          <a:ln>
            <a:noFill/>
          </a:ln>
        </p:spPr>
        <p:txBody>
          <a:bodyPr spcFirstLastPara="1" wrap="square" lIns="91425" tIns="91425" rIns="91425" bIns="91425" rtlCol="0"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Investigación de usuarios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Planteamientos del problema</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Mapas de recorrido del usuario</a:t>
            </a:r>
            <a:endParaRPr>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192"/>
        <p:cNvGrpSpPr/>
        <p:nvPr/>
      </p:nvGrpSpPr>
      <p:grpSpPr>
        <a:xfrm>
          <a:off x="0" y="0"/>
          <a:ext cx="0" cy="0"/>
          <a:chOff x="0" y="0"/>
          <a:chExt cx="0" cy="0"/>
        </a:xfrm>
      </p:grpSpPr>
      <p:sp>
        <p:nvSpPr>
          <p:cNvPr id="193" name="Google Shape;193;p45"/>
          <p:cNvSpPr/>
          <p:nvPr/>
        </p:nvSpPr>
        <p:spPr>
          <a:xfrm>
            <a:off x="517675" y="1832019"/>
            <a:ext cx="7938900" cy="2510400"/>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468438" y="524031"/>
            <a:ext cx="6155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chemeClr val="bg1"/>
                </a:solidFill>
                <a:latin typeface="Open Sans"/>
                <a:ea typeface="Open Sans"/>
                <a:cs typeface="Open Sans"/>
                <a:sym typeface="Open Sans"/>
              </a:rPr>
              <a:t>Investigación s</a:t>
            </a:r>
            <a:r>
              <a:rPr lang="es" sz="2400" dirty="0">
                <a:solidFill>
                  <a:srgbClr val="5F6368"/>
                </a:solidFill>
                <a:latin typeface="Open Sans"/>
                <a:ea typeface="Open Sans"/>
                <a:cs typeface="Open Sans"/>
                <a:sym typeface="Open Sans"/>
              </a:rPr>
              <a:t>obre los usuarios: resumen</a:t>
            </a:r>
            <a:endParaRPr sz="2400" dirty="0">
              <a:solidFill>
                <a:srgbClr val="5F6368"/>
              </a:solidFill>
              <a:latin typeface="Open Sans"/>
              <a:ea typeface="Open Sans"/>
              <a:cs typeface="Open Sans"/>
              <a:sym typeface="Open Sans"/>
            </a:endParaRPr>
          </a:p>
        </p:txBody>
      </p:sp>
      <p:sp>
        <p:nvSpPr>
          <p:cNvPr id="195" name="Google Shape;195;p45"/>
          <p:cNvSpPr txBox="1"/>
          <p:nvPr/>
        </p:nvSpPr>
        <p:spPr>
          <a:xfrm>
            <a:off x="919075" y="2461800"/>
            <a:ext cx="7136100" cy="1458831"/>
          </a:xfrm>
          <a:prstGeom prst="rect">
            <a:avLst/>
          </a:prstGeom>
          <a:noFill/>
          <a:ln>
            <a:noFill/>
          </a:ln>
        </p:spPr>
        <p:txBody>
          <a:bodyPr spcFirstLastPara="1" wrap="square" lIns="0" tIns="91425" rIns="91425" bIns="91425" rtlCol="0" anchor="t" anchorCtr="0">
            <a:spAutoFit/>
          </a:bodyPr>
          <a:lstStyle/>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La investigación de usuarios la realice recopilando información de las calificaciones y comentarios realizados en la Playstore.</a:t>
            </a:r>
          </a:p>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la mayor cantidad de comentaros son referidos a la facilidad de uso y todas las opciones al alcance de la mano.</a:t>
            </a:r>
          </a:p>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en cuanto a los sitios web no encontré webs especializadas en el ámbito de control de finanzas así que es un mercado a explotar.</a:t>
            </a:r>
          </a:p>
        </p:txBody>
      </p:sp>
      <p:sp>
        <p:nvSpPr>
          <p:cNvPr id="196" name="Google Shape;196;p45"/>
          <p:cNvSpPr/>
          <p:nvPr/>
        </p:nvSpPr>
        <p:spPr>
          <a:xfrm>
            <a:off x="4230475" y="1602212"/>
            <a:ext cx="513300" cy="513300"/>
          </a:xfrm>
          <a:prstGeom prst="ellipse">
            <a:avLst/>
          </a:prstGeom>
          <a:solidFill>
            <a:srgbClr val="FFC000"/>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97" name="Google Shape;19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01"/>
        <p:cNvGrpSpPr/>
        <p:nvPr/>
      </p:nvGrpSpPr>
      <p:grpSpPr>
        <a:xfrm>
          <a:off x="0" y="0"/>
          <a:ext cx="0" cy="0"/>
          <a:chOff x="0" y="0"/>
          <a:chExt cx="0" cy="0"/>
        </a:xfrm>
      </p:grpSpPr>
      <p:sp>
        <p:nvSpPr>
          <p:cNvPr id="202" name="Google Shape;202;p46"/>
          <p:cNvSpPr txBox="1"/>
          <p:nvPr/>
        </p:nvSpPr>
        <p:spPr>
          <a:xfrm>
            <a:off x="517674" y="524350"/>
            <a:ext cx="7091723"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chemeClr val="bg1"/>
                </a:solidFill>
                <a:latin typeface="Open Sans"/>
                <a:ea typeface="Open Sans"/>
                <a:cs typeface="Open Sans"/>
                <a:sym typeface="Open Sans"/>
              </a:rPr>
              <a:t>Investigación</a:t>
            </a:r>
            <a:r>
              <a:rPr lang="es" sz="2400" dirty="0">
                <a:solidFill>
                  <a:srgbClr val="5F6368"/>
                </a:solidFill>
                <a:latin typeface="Open Sans"/>
                <a:ea typeface="Open Sans"/>
                <a:cs typeface="Open Sans"/>
                <a:sym typeface="Open Sans"/>
              </a:rPr>
              <a:t> </a:t>
            </a:r>
            <a:r>
              <a:rPr lang="es" sz="2400" dirty="0">
                <a:solidFill>
                  <a:schemeClr val="bg1"/>
                </a:solidFill>
                <a:latin typeface="Open Sans"/>
                <a:ea typeface="Open Sans"/>
                <a:cs typeface="Open Sans"/>
                <a:sym typeface="Open Sans"/>
              </a:rPr>
              <a:t>s</a:t>
            </a:r>
            <a:r>
              <a:rPr lang="es" sz="2400" dirty="0">
                <a:solidFill>
                  <a:srgbClr val="5F6368"/>
                </a:solidFill>
                <a:latin typeface="Open Sans"/>
                <a:ea typeface="Open Sans"/>
                <a:cs typeface="Open Sans"/>
                <a:sym typeface="Open Sans"/>
              </a:rPr>
              <a:t>obre los usuarios: puntos débiles</a:t>
            </a:r>
            <a:endParaRPr sz="2400" dirty="0">
              <a:solidFill>
                <a:srgbClr val="5F6368"/>
              </a:solidFill>
              <a:latin typeface="Open Sans"/>
              <a:ea typeface="Open Sans"/>
              <a:cs typeface="Open Sans"/>
              <a:sym typeface="Open Sans"/>
            </a:endParaRPr>
          </a:p>
        </p:txBody>
      </p:sp>
      <p:sp>
        <p:nvSpPr>
          <p:cNvPr id="203" name="Google Shape;203;p46"/>
          <p:cNvSpPr txBox="1"/>
          <p:nvPr/>
        </p:nvSpPr>
        <p:spPr>
          <a:xfrm>
            <a:off x="441463" y="2008850"/>
            <a:ext cx="1872600" cy="507801"/>
          </a:xfrm>
          <a:prstGeom prst="rect">
            <a:avLst/>
          </a:prstGeom>
          <a:noFill/>
          <a:ln>
            <a:noFill/>
          </a:ln>
        </p:spPr>
        <p:txBody>
          <a:bodyPr spcFirstLastPara="1" wrap="square" lIns="0" tIns="91425" rIns="91425" bIns="91425" rtlCol="0" anchor="t" anchorCtr="0">
            <a:spAutoFit/>
          </a:bodyPr>
          <a:lstStyle/>
          <a:p>
            <a:pPr marL="0" lvl="0" indent="0" algn="ctr" rtl="0">
              <a:lnSpc>
                <a:spcPct val="150000"/>
              </a:lnSpc>
              <a:spcBef>
                <a:spcPts val="0"/>
              </a:spcBef>
              <a:spcAft>
                <a:spcPts val="0"/>
              </a:spcAft>
              <a:buNone/>
            </a:pPr>
            <a:r>
              <a:rPr lang="es" dirty="0">
                <a:solidFill>
                  <a:srgbClr val="FFC000"/>
                </a:solidFill>
                <a:latin typeface="Open Sans SemiBold"/>
                <a:ea typeface="Open Sans SemiBold"/>
                <a:cs typeface="Open Sans SemiBold"/>
                <a:sym typeface="Open Sans SemiBold"/>
              </a:rPr>
              <a:t>Punto débil</a:t>
            </a:r>
            <a:endParaRPr dirty="0">
              <a:solidFill>
                <a:srgbClr val="FFC000"/>
              </a:solidFill>
              <a:latin typeface="Open Sans SemiBold"/>
              <a:ea typeface="Open Sans SemiBold"/>
              <a:cs typeface="Open Sans SemiBold"/>
              <a:sym typeface="Open Sans SemiBold"/>
            </a:endParaRPr>
          </a:p>
        </p:txBody>
      </p:sp>
      <p:sp>
        <p:nvSpPr>
          <p:cNvPr id="204" name="Google Shape;204;p46"/>
          <p:cNvSpPr txBox="1"/>
          <p:nvPr/>
        </p:nvSpPr>
        <p:spPr>
          <a:xfrm>
            <a:off x="441475" y="2522475"/>
            <a:ext cx="1872600" cy="397001"/>
          </a:xfrm>
          <a:prstGeom prst="rect">
            <a:avLst/>
          </a:prstGeom>
          <a:noFill/>
          <a:ln>
            <a:noFill/>
          </a:ln>
        </p:spPr>
        <p:txBody>
          <a:bodyPr spcFirstLastPara="1" wrap="square" lIns="0" tIns="91425" rIns="91425" bIns="91425" rtlCol="0" anchor="t" anchorCtr="0">
            <a:spAutoFit/>
          </a:bodyPr>
          <a:lstStyle/>
          <a:p>
            <a:pPr marL="0" lvl="0" indent="0" algn="ctr" rtl="0">
              <a:lnSpc>
                <a:spcPct val="115000"/>
              </a:lnSpc>
              <a:spcBef>
                <a:spcPts val="0"/>
              </a:spcBef>
              <a:spcAft>
                <a:spcPts val="0"/>
              </a:spcAft>
              <a:buNone/>
            </a:pPr>
            <a:r>
              <a:rPr lang="es-419" sz="1200" dirty="0">
                <a:solidFill>
                  <a:schemeClr val="bg1"/>
                </a:solidFill>
                <a:latin typeface="Open Sans"/>
                <a:ea typeface="Open Sans"/>
                <a:cs typeface="Open Sans"/>
                <a:sym typeface="Open Sans"/>
              </a:rPr>
              <a:t>No tienen sitio web.</a:t>
            </a:r>
            <a:endParaRPr lang="es-419" sz="1200" dirty="0">
              <a:solidFill>
                <a:schemeClr val="bg1"/>
              </a:solidFill>
            </a:endParaRPr>
          </a:p>
        </p:txBody>
      </p:sp>
      <p:sp>
        <p:nvSpPr>
          <p:cNvPr id="205" name="Google Shape;205;p46"/>
          <p:cNvSpPr txBox="1"/>
          <p:nvPr/>
        </p:nvSpPr>
        <p:spPr>
          <a:xfrm>
            <a:off x="2582713" y="2008850"/>
            <a:ext cx="1872600" cy="507801"/>
          </a:xfrm>
          <a:prstGeom prst="rect">
            <a:avLst/>
          </a:prstGeom>
          <a:noFill/>
          <a:ln>
            <a:noFill/>
          </a:ln>
        </p:spPr>
        <p:txBody>
          <a:bodyPr spcFirstLastPara="1" wrap="square" lIns="0" tIns="91425" rIns="91425" bIns="91425" rtlCol="0" anchor="t" anchorCtr="0">
            <a:spAutoFit/>
          </a:bodyPr>
          <a:lstStyle/>
          <a:p>
            <a:pPr marL="0" lvl="0" indent="0" algn="ctr" rtl="0">
              <a:lnSpc>
                <a:spcPct val="150000"/>
              </a:lnSpc>
              <a:spcBef>
                <a:spcPts val="0"/>
              </a:spcBef>
              <a:spcAft>
                <a:spcPts val="0"/>
              </a:spcAft>
              <a:buNone/>
            </a:pPr>
            <a:r>
              <a:rPr lang="es" dirty="0">
                <a:solidFill>
                  <a:srgbClr val="FFC000"/>
                </a:solidFill>
                <a:latin typeface="Open Sans SemiBold"/>
                <a:ea typeface="Open Sans SemiBold"/>
                <a:cs typeface="Open Sans SemiBold"/>
                <a:sym typeface="Open Sans SemiBold"/>
              </a:rPr>
              <a:t>Punto débil</a:t>
            </a:r>
            <a:endParaRPr dirty="0">
              <a:solidFill>
                <a:srgbClr val="FFC000"/>
              </a:solidFill>
              <a:latin typeface="Open Sans SemiBold"/>
              <a:ea typeface="Open Sans SemiBold"/>
              <a:cs typeface="Open Sans SemiBold"/>
              <a:sym typeface="Open Sans SemiBold"/>
            </a:endParaRPr>
          </a:p>
        </p:txBody>
      </p:sp>
      <p:sp>
        <p:nvSpPr>
          <p:cNvPr id="206" name="Google Shape;206;p46"/>
          <p:cNvSpPr txBox="1"/>
          <p:nvPr/>
        </p:nvSpPr>
        <p:spPr>
          <a:xfrm>
            <a:off x="2582725" y="2522475"/>
            <a:ext cx="1872600" cy="609367"/>
          </a:xfrm>
          <a:prstGeom prst="rect">
            <a:avLst/>
          </a:prstGeom>
          <a:noFill/>
          <a:ln>
            <a:noFill/>
          </a:ln>
        </p:spPr>
        <p:txBody>
          <a:bodyPr spcFirstLastPara="1" wrap="square" lIns="0" tIns="91425" rIns="91425" bIns="91425" rtlCol="0" anchor="t" anchorCtr="0">
            <a:spAutoFit/>
          </a:bodyPr>
          <a:lstStyle/>
          <a:p>
            <a:pPr lvl="0" algn="ctr" rtl="0">
              <a:lnSpc>
                <a:spcPct val="115000"/>
              </a:lnSpc>
            </a:pPr>
            <a:r>
              <a:rPr lang="es-419" sz="1200" dirty="0">
                <a:solidFill>
                  <a:srgbClr val="5F6368"/>
                </a:solidFill>
                <a:latin typeface="Open Sans"/>
                <a:ea typeface="Open Sans"/>
                <a:cs typeface="Open Sans"/>
                <a:sym typeface="Open Sans"/>
              </a:rPr>
              <a:t>Algunas apps no tienen </a:t>
            </a:r>
            <a:r>
              <a:rPr lang="es-419" sz="1200">
                <a:solidFill>
                  <a:srgbClr val="5F6368"/>
                </a:solidFill>
                <a:latin typeface="Open Sans"/>
                <a:ea typeface="Open Sans"/>
                <a:cs typeface="Open Sans"/>
                <a:sym typeface="Open Sans"/>
              </a:rPr>
              <a:t>para registrarse.</a:t>
            </a:r>
            <a:endParaRPr lang="es-419" sz="1200" dirty="0">
              <a:solidFill>
                <a:srgbClr val="5F6368"/>
              </a:solidFill>
              <a:latin typeface="Open Sans"/>
              <a:ea typeface="Open Sans"/>
              <a:cs typeface="Open Sans"/>
              <a:sym typeface="Open Sans"/>
            </a:endParaRPr>
          </a:p>
        </p:txBody>
      </p:sp>
      <p:sp>
        <p:nvSpPr>
          <p:cNvPr id="207" name="Google Shape;207;p46"/>
          <p:cNvSpPr txBox="1"/>
          <p:nvPr/>
        </p:nvSpPr>
        <p:spPr>
          <a:xfrm>
            <a:off x="4723969" y="2008850"/>
            <a:ext cx="1872600" cy="507801"/>
          </a:xfrm>
          <a:prstGeom prst="rect">
            <a:avLst/>
          </a:prstGeom>
          <a:noFill/>
          <a:ln>
            <a:noFill/>
          </a:ln>
        </p:spPr>
        <p:txBody>
          <a:bodyPr spcFirstLastPara="1" wrap="square" lIns="0" tIns="91425" rIns="91425" bIns="91425" rtlCol="0" anchor="t" anchorCtr="0">
            <a:spAutoFit/>
          </a:bodyPr>
          <a:lstStyle/>
          <a:p>
            <a:pPr marL="0" lvl="0" indent="0" algn="ctr" rtl="0">
              <a:lnSpc>
                <a:spcPct val="150000"/>
              </a:lnSpc>
              <a:spcBef>
                <a:spcPts val="0"/>
              </a:spcBef>
              <a:spcAft>
                <a:spcPts val="0"/>
              </a:spcAft>
              <a:buNone/>
            </a:pPr>
            <a:r>
              <a:rPr lang="es" dirty="0">
                <a:solidFill>
                  <a:srgbClr val="FFC000"/>
                </a:solidFill>
                <a:latin typeface="Open Sans SemiBold"/>
                <a:ea typeface="Open Sans SemiBold"/>
                <a:cs typeface="Open Sans SemiBold"/>
                <a:sym typeface="Open Sans SemiBold"/>
              </a:rPr>
              <a:t>Punto débil</a:t>
            </a:r>
            <a:endParaRPr dirty="0">
              <a:solidFill>
                <a:srgbClr val="FFC000"/>
              </a:solidFill>
              <a:latin typeface="Open Sans SemiBold"/>
              <a:ea typeface="Open Sans SemiBold"/>
              <a:cs typeface="Open Sans SemiBold"/>
              <a:sym typeface="Open Sans SemiBold"/>
            </a:endParaRPr>
          </a:p>
        </p:txBody>
      </p:sp>
      <p:sp>
        <p:nvSpPr>
          <p:cNvPr id="208" name="Google Shape;208;p46"/>
          <p:cNvSpPr txBox="1"/>
          <p:nvPr/>
        </p:nvSpPr>
        <p:spPr>
          <a:xfrm>
            <a:off x="4723969" y="2522475"/>
            <a:ext cx="1872600" cy="609367"/>
          </a:xfrm>
          <a:prstGeom prst="rect">
            <a:avLst/>
          </a:prstGeom>
          <a:noFill/>
          <a:ln>
            <a:noFill/>
          </a:ln>
        </p:spPr>
        <p:txBody>
          <a:bodyPr spcFirstLastPara="1" wrap="square" lIns="0" tIns="91425" rIns="91425" bIns="91425" rtlCol="0" anchor="t" anchorCtr="0">
            <a:spAutoFit/>
          </a:bodyPr>
          <a:lstStyle/>
          <a:p>
            <a:pPr lvl="0" algn="ctr" rtl="0">
              <a:lnSpc>
                <a:spcPct val="115000"/>
              </a:lnSpc>
            </a:pPr>
            <a:r>
              <a:rPr lang="es-419" sz="1200" dirty="0">
                <a:solidFill>
                  <a:srgbClr val="5F6368"/>
                </a:solidFill>
                <a:latin typeface="Open Sans"/>
                <a:ea typeface="Open Sans"/>
                <a:cs typeface="Open Sans"/>
                <a:sym typeface="Open Sans"/>
              </a:rPr>
              <a:t>Pocas opciones para registrar los gastos.</a:t>
            </a:r>
            <a:endParaRPr lang="en-US" sz="1200" dirty="0"/>
          </a:p>
        </p:txBody>
      </p:sp>
      <p:sp>
        <p:nvSpPr>
          <p:cNvPr id="209" name="Google Shape;209;p46"/>
          <p:cNvSpPr txBox="1"/>
          <p:nvPr/>
        </p:nvSpPr>
        <p:spPr>
          <a:xfrm>
            <a:off x="6865219" y="2008850"/>
            <a:ext cx="1872600" cy="507801"/>
          </a:xfrm>
          <a:prstGeom prst="rect">
            <a:avLst/>
          </a:prstGeom>
          <a:noFill/>
          <a:ln>
            <a:noFill/>
          </a:ln>
        </p:spPr>
        <p:txBody>
          <a:bodyPr spcFirstLastPara="1" wrap="square" lIns="0" tIns="91425" rIns="91425" bIns="91425" rtlCol="0" anchor="t" anchorCtr="0">
            <a:spAutoFit/>
          </a:bodyPr>
          <a:lstStyle/>
          <a:p>
            <a:pPr marL="0" lvl="0" indent="0" algn="ctr" rtl="0">
              <a:lnSpc>
                <a:spcPct val="150000"/>
              </a:lnSpc>
              <a:spcBef>
                <a:spcPts val="0"/>
              </a:spcBef>
              <a:spcAft>
                <a:spcPts val="0"/>
              </a:spcAft>
              <a:buNone/>
            </a:pPr>
            <a:r>
              <a:rPr lang="es" dirty="0">
                <a:solidFill>
                  <a:srgbClr val="FFC000"/>
                </a:solidFill>
                <a:latin typeface="Open Sans SemiBold"/>
                <a:ea typeface="Open Sans SemiBold"/>
                <a:cs typeface="Open Sans SemiBold"/>
                <a:sym typeface="Open Sans SemiBold"/>
              </a:rPr>
              <a:t>Punto débil</a:t>
            </a:r>
            <a:endParaRPr dirty="0">
              <a:solidFill>
                <a:srgbClr val="FFC000"/>
              </a:solidFill>
              <a:latin typeface="Open Sans SemiBold"/>
              <a:ea typeface="Open Sans SemiBold"/>
              <a:cs typeface="Open Sans SemiBold"/>
              <a:sym typeface="Open Sans SemiBold"/>
            </a:endParaRPr>
          </a:p>
        </p:txBody>
      </p:sp>
      <p:sp>
        <p:nvSpPr>
          <p:cNvPr id="210" name="Google Shape;210;p46"/>
          <p:cNvSpPr txBox="1"/>
          <p:nvPr/>
        </p:nvSpPr>
        <p:spPr>
          <a:xfrm>
            <a:off x="6865219" y="2522475"/>
            <a:ext cx="1872600" cy="609367"/>
          </a:xfrm>
          <a:prstGeom prst="rect">
            <a:avLst/>
          </a:prstGeom>
          <a:noFill/>
          <a:ln>
            <a:noFill/>
          </a:ln>
        </p:spPr>
        <p:txBody>
          <a:bodyPr spcFirstLastPara="1" wrap="square" lIns="0" tIns="91425" rIns="91425" bIns="91425" rtlCol="0" anchor="t" anchorCtr="0">
            <a:spAutoFit/>
          </a:bodyPr>
          <a:lstStyle/>
          <a:p>
            <a:pPr lvl="0" algn="ctr" rtl="0">
              <a:lnSpc>
                <a:spcPct val="115000"/>
              </a:lnSpc>
            </a:pPr>
            <a:r>
              <a:rPr lang="es-419" sz="1200" dirty="0">
                <a:solidFill>
                  <a:srgbClr val="5F6368"/>
                </a:solidFill>
                <a:latin typeface="Open Sans"/>
                <a:ea typeface="Open Sans"/>
                <a:cs typeface="Open Sans"/>
                <a:sym typeface="Open Sans"/>
              </a:rPr>
              <a:t>Muchas tienen diseños poco atractivos.</a:t>
            </a:r>
            <a:endParaRPr lang="en-US" sz="1200" dirty="0"/>
          </a:p>
        </p:txBody>
      </p:sp>
      <p:sp>
        <p:nvSpPr>
          <p:cNvPr id="211" name="Google Shape;211;p46"/>
          <p:cNvSpPr/>
          <p:nvPr/>
        </p:nvSpPr>
        <p:spPr>
          <a:xfrm>
            <a:off x="1121125" y="1382121"/>
            <a:ext cx="513300" cy="513300"/>
          </a:xfrm>
          <a:prstGeom prst="ellipse">
            <a:avLst/>
          </a:prstGeom>
          <a:solidFill>
            <a:srgbClr val="FFC0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dirty="0">
                <a:solidFill>
                  <a:srgbClr val="FFFFFF"/>
                </a:solidFill>
                <a:latin typeface="Google Sans Medium"/>
                <a:ea typeface="Google Sans Medium"/>
                <a:cs typeface="Google Sans Medium"/>
                <a:sym typeface="Google Sans Medium"/>
              </a:rPr>
              <a:t>1</a:t>
            </a:r>
            <a:endParaRPr sz="2200" dirty="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3262375" y="1382121"/>
            <a:ext cx="513300" cy="513300"/>
          </a:xfrm>
          <a:prstGeom prst="ellipse">
            <a:avLst/>
          </a:prstGeom>
          <a:solidFill>
            <a:srgbClr val="FFC0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5403625" y="1382121"/>
            <a:ext cx="513300" cy="513300"/>
          </a:xfrm>
          <a:prstGeom prst="ellipse">
            <a:avLst/>
          </a:prstGeom>
          <a:solidFill>
            <a:srgbClr val="FFC0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6"/>
          <p:cNvSpPr/>
          <p:nvPr/>
        </p:nvSpPr>
        <p:spPr>
          <a:xfrm>
            <a:off x="7544875" y="1382121"/>
            <a:ext cx="513300" cy="513300"/>
          </a:xfrm>
          <a:prstGeom prst="ellipse">
            <a:avLst/>
          </a:prstGeom>
          <a:solidFill>
            <a:srgbClr val="FFC0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
        <p:cNvGrpSpPr/>
        <p:nvPr/>
      </p:nvGrpSpPr>
      <p:grpSpPr>
        <a:xfrm>
          <a:off x="0" y="0"/>
          <a:ext cx="0" cy="0"/>
          <a:chOff x="0" y="0"/>
          <a:chExt cx="0" cy="0"/>
        </a:xfrm>
      </p:grpSpPr>
      <p:sp>
        <p:nvSpPr>
          <p:cNvPr id="2" name="Google Shape;202;p46">
            <a:extLst>
              <a:ext uri="{FF2B5EF4-FFF2-40B4-BE49-F238E27FC236}">
                <a16:creationId xmlns:a16="http://schemas.microsoft.com/office/drawing/2014/main" id="{1520B12D-C7D1-4533-89C6-1EEDCA47B05C}"/>
              </a:ext>
            </a:extLst>
          </p:cNvPr>
          <p:cNvSpPr txBox="1"/>
          <p:nvPr/>
        </p:nvSpPr>
        <p:spPr>
          <a:xfrm>
            <a:off x="2658447" y="219550"/>
            <a:ext cx="3827106"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Auditoría competitiva:</a:t>
            </a:r>
            <a:endParaRPr sz="2400" dirty="0">
              <a:solidFill>
                <a:srgbClr val="5F6368"/>
              </a:solidFill>
              <a:latin typeface="Open Sans"/>
              <a:ea typeface="Open Sans"/>
              <a:cs typeface="Open Sans"/>
              <a:sym typeface="Open Sans"/>
            </a:endParaRPr>
          </a:p>
        </p:txBody>
      </p:sp>
      <p:sp>
        <p:nvSpPr>
          <p:cNvPr id="3" name="Google Shape;221;p47">
            <a:extLst>
              <a:ext uri="{FF2B5EF4-FFF2-40B4-BE49-F238E27FC236}">
                <a16:creationId xmlns:a16="http://schemas.microsoft.com/office/drawing/2014/main" id="{14BA8C33-E0D7-47A4-9C38-87366A5FC09B}"/>
              </a:ext>
            </a:extLst>
          </p:cNvPr>
          <p:cNvSpPr txBox="1"/>
          <p:nvPr/>
        </p:nvSpPr>
        <p:spPr>
          <a:xfrm>
            <a:off x="226969" y="660609"/>
            <a:ext cx="6998176" cy="4016454"/>
          </a:xfrm>
          <a:prstGeom prst="rect">
            <a:avLst/>
          </a:prstGeom>
          <a:noFill/>
          <a:ln>
            <a:noFill/>
          </a:ln>
        </p:spPr>
        <p:txBody>
          <a:bodyPr spcFirstLastPara="1" wrap="square" lIns="0" tIns="91425" rIns="91425" bIns="91425" rtlCol="0" anchor="t" anchorCtr="0">
            <a:spAutoFit/>
          </a:bodyPr>
          <a:lstStyle/>
          <a:p>
            <a:pPr lvl="0" algn="l" rtl="0">
              <a:lnSpc>
                <a:spcPct val="150000"/>
              </a:lnSpc>
              <a:spcBef>
                <a:spcPts val="0"/>
              </a:spcBef>
              <a:spcAft>
                <a:spcPts val="0"/>
              </a:spcAft>
              <a:buClr>
                <a:schemeClr val="bg1"/>
              </a:buClr>
            </a:pPr>
            <a:r>
              <a:rPr lang="es-419" dirty="0">
                <a:solidFill>
                  <a:srgbClr val="FFC000"/>
                </a:solidFill>
                <a:latin typeface="Open Sans SemiBold"/>
                <a:ea typeface="Open Sans SemiBold"/>
                <a:cs typeface="Open Sans SemiBold"/>
                <a:sym typeface="Open Sans SemiBold"/>
              </a:rPr>
              <a:t>Puntos que se tuvieron en cuneta a la hora de estudiar a los competidores directos e indirectos:</a:t>
            </a:r>
          </a:p>
          <a:p>
            <a:pPr marL="285750" lvl="0" indent="-285750" algn="l" rtl="0">
              <a:lnSpc>
                <a:spcPct val="150000"/>
              </a:lnSpc>
              <a:spcBef>
                <a:spcPts val="0"/>
              </a:spcBef>
              <a:spcAft>
                <a:spcPts val="0"/>
              </a:spcAft>
              <a:buClr>
                <a:schemeClr val="bg1"/>
              </a:buClr>
              <a:buFont typeface="Wingdings" panose="05000000000000000000" pitchFamily="2" charset="2"/>
              <a:buChar char="ü"/>
            </a:pPr>
            <a:endParaRPr lang="es-419" dirty="0">
              <a:solidFill>
                <a:schemeClr val="tx1">
                  <a:lumMod val="65000"/>
                  <a:lumOff val="35000"/>
                </a:schemeClr>
              </a:solidFill>
              <a:latin typeface="Open Sans SemiBold"/>
              <a:ea typeface="Open Sans SemiBold"/>
              <a:cs typeface="Open Sans SemiBold"/>
              <a:sym typeface="Open Sans SemiBold"/>
            </a:endParaRPr>
          </a:p>
          <a:p>
            <a:pPr marL="285750" lvl="0" indent="-285750" algn="l" rtl="0">
              <a:lnSpc>
                <a:spcPct val="150000"/>
              </a:lnSpc>
              <a:spcBef>
                <a:spcPts val="0"/>
              </a:spcBef>
              <a:spcAft>
                <a:spcPts val="0"/>
              </a:spcAft>
              <a:buClr>
                <a:schemeClr val="bg1"/>
              </a:buClr>
              <a:buFont typeface="Wingdings" panose="05000000000000000000" pitchFamily="2" charset="2"/>
              <a:buChar char="ü"/>
            </a:pPr>
            <a:r>
              <a:rPr lang="es-419" dirty="0">
                <a:solidFill>
                  <a:schemeClr val="bg1"/>
                </a:solidFill>
                <a:latin typeface="Open Sans SemiBold"/>
                <a:ea typeface="Open Sans SemiBold"/>
                <a:cs typeface="Open Sans SemiBold"/>
                <a:sym typeface="Open Sans SemiBold"/>
              </a:rPr>
              <a:t>Si el diseño complement</a:t>
            </a:r>
            <a:r>
              <a:rPr lang="es-419" dirty="0">
                <a:solidFill>
                  <a:schemeClr val="tx1">
                    <a:lumMod val="65000"/>
                    <a:lumOff val="35000"/>
                  </a:schemeClr>
                </a:solidFill>
                <a:latin typeface="Open Sans SemiBold"/>
                <a:ea typeface="Open Sans SemiBold"/>
                <a:cs typeface="Open Sans SemiBold"/>
                <a:sym typeface="Open Sans SemiBold"/>
              </a:rPr>
              <a:t>a el producto.</a:t>
            </a:r>
          </a:p>
          <a:p>
            <a:pPr marL="285750" lvl="0" indent="-285750" algn="l" rtl="0">
              <a:lnSpc>
                <a:spcPct val="150000"/>
              </a:lnSpc>
              <a:spcBef>
                <a:spcPts val="0"/>
              </a:spcBef>
              <a:spcAft>
                <a:spcPts val="0"/>
              </a:spcAft>
              <a:buClr>
                <a:schemeClr val="bg1"/>
              </a:buClr>
              <a:buFont typeface="Wingdings" panose="05000000000000000000" pitchFamily="2" charset="2"/>
              <a:buChar char="ü"/>
            </a:pPr>
            <a:r>
              <a:rPr lang="es-419" dirty="0">
                <a:solidFill>
                  <a:schemeClr val="bg1"/>
                </a:solidFill>
                <a:latin typeface="Open Sans SemiBold"/>
                <a:ea typeface="Open Sans SemiBold"/>
                <a:cs typeface="Open Sans SemiBold"/>
                <a:sym typeface="Open Sans SemiBold"/>
              </a:rPr>
              <a:t>Si la app es accesible pa</a:t>
            </a:r>
            <a:r>
              <a:rPr lang="es-419" dirty="0">
                <a:solidFill>
                  <a:schemeClr val="tx1">
                    <a:lumMod val="65000"/>
                    <a:lumOff val="35000"/>
                  </a:schemeClr>
                </a:solidFill>
                <a:latin typeface="Open Sans SemiBold"/>
                <a:ea typeface="Open Sans SemiBold"/>
                <a:cs typeface="Open Sans SemiBold"/>
                <a:sym typeface="Open Sans SemiBold"/>
              </a:rPr>
              <a:t>ra todos los usuarios.</a:t>
            </a:r>
          </a:p>
          <a:p>
            <a:pPr marL="285750" lvl="0" indent="-285750" algn="l" rtl="0">
              <a:lnSpc>
                <a:spcPct val="150000"/>
              </a:lnSpc>
              <a:spcBef>
                <a:spcPts val="0"/>
              </a:spcBef>
              <a:spcAft>
                <a:spcPts val="0"/>
              </a:spcAft>
              <a:buClr>
                <a:schemeClr val="bg1"/>
              </a:buClr>
              <a:buFont typeface="Wingdings" panose="05000000000000000000" pitchFamily="2" charset="2"/>
              <a:buChar char="ü"/>
            </a:pPr>
            <a:r>
              <a:rPr lang="es-419" dirty="0">
                <a:solidFill>
                  <a:schemeClr val="bg1"/>
                </a:solidFill>
                <a:latin typeface="Open Sans SemiBold"/>
                <a:ea typeface="Open Sans SemiBold"/>
                <a:cs typeface="Open Sans SemiBold"/>
                <a:sym typeface="Open Sans SemiBold"/>
              </a:rPr>
              <a:t>Si la web mantiene cohe</a:t>
            </a:r>
            <a:r>
              <a:rPr lang="es-419" dirty="0">
                <a:solidFill>
                  <a:schemeClr val="tx1">
                    <a:lumMod val="65000"/>
                    <a:lumOff val="35000"/>
                  </a:schemeClr>
                </a:solidFill>
                <a:latin typeface="Open Sans SemiBold"/>
                <a:ea typeface="Open Sans SemiBold"/>
                <a:cs typeface="Open Sans SemiBold"/>
                <a:sym typeface="Open Sans SemiBold"/>
              </a:rPr>
              <a:t>rencia con la app</a:t>
            </a:r>
          </a:p>
          <a:p>
            <a:pPr marL="285750" lvl="0" indent="-285750" algn="l" rtl="0">
              <a:lnSpc>
                <a:spcPct val="150000"/>
              </a:lnSpc>
              <a:spcBef>
                <a:spcPts val="0"/>
              </a:spcBef>
              <a:spcAft>
                <a:spcPts val="0"/>
              </a:spcAft>
              <a:buClr>
                <a:schemeClr val="bg1"/>
              </a:buClr>
              <a:buFont typeface="Wingdings" panose="05000000000000000000" pitchFamily="2" charset="2"/>
              <a:buChar char="ü"/>
            </a:pPr>
            <a:r>
              <a:rPr lang="es-419" dirty="0">
                <a:solidFill>
                  <a:schemeClr val="bg1"/>
                </a:solidFill>
                <a:latin typeface="Open Sans SemiBold"/>
                <a:ea typeface="Open Sans SemiBold"/>
                <a:cs typeface="Open Sans SemiBold"/>
                <a:sym typeface="Open Sans SemiBold"/>
              </a:rPr>
              <a:t>Si la navegación es clara</a:t>
            </a:r>
            <a:r>
              <a:rPr lang="es-419" dirty="0">
                <a:solidFill>
                  <a:schemeClr val="tx1">
                    <a:lumMod val="65000"/>
                    <a:lumOff val="35000"/>
                  </a:schemeClr>
                </a:solidFill>
                <a:latin typeface="Open Sans SemiBold"/>
                <a:ea typeface="Open Sans SemiBold"/>
                <a:cs typeface="Open Sans SemiBold"/>
                <a:sym typeface="Open Sans SemiBold"/>
              </a:rPr>
              <a:t>.</a:t>
            </a:r>
          </a:p>
          <a:p>
            <a:pPr marL="285750" lvl="0" indent="-285750" algn="l" rtl="0">
              <a:lnSpc>
                <a:spcPct val="150000"/>
              </a:lnSpc>
              <a:spcBef>
                <a:spcPts val="0"/>
              </a:spcBef>
              <a:spcAft>
                <a:spcPts val="0"/>
              </a:spcAft>
              <a:buClr>
                <a:schemeClr val="bg1"/>
              </a:buClr>
              <a:buFont typeface="Wingdings" panose="05000000000000000000" pitchFamily="2" charset="2"/>
              <a:buChar char="ü"/>
            </a:pPr>
            <a:r>
              <a:rPr lang="es-419" dirty="0">
                <a:solidFill>
                  <a:schemeClr val="bg1"/>
                </a:solidFill>
                <a:latin typeface="Open Sans SemiBold"/>
                <a:ea typeface="Open Sans SemiBold"/>
                <a:cs typeface="Open Sans SemiBold"/>
                <a:sym typeface="Open Sans SemiBold"/>
              </a:rPr>
              <a:t>Qué funciones están dis</a:t>
            </a:r>
            <a:r>
              <a:rPr lang="es-419" dirty="0">
                <a:solidFill>
                  <a:schemeClr val="tx1">
                    <a:lumMod val="65000"/>
                    <a:lumOff val="35000"/>
                  </a:schemeClr>
                </a:solidFill>
                <a:latin typeface="Open Sans SemiBold"/>
                <a:ea typeface="Open Sans SemiBold"/>
                <a:cs typeface="Open Sans SemiBold"/>
                <a:sym typeface="Open Sans SemiBold"/>
              </a:rPr>
              <a:t>ponibles para los usuarios.</a:t>
            </a:r>
          </a:p>
          <a:p>
            <a:pPr marL="285750" lvl="0" indent="-285750" algn="l" rtl="0">
              <a:lnSpc>
                <a:spcPct val="150000"/>
              </a:lnSpc>
              <a:spcBef>
                <a:spcPts val="0"/>
              </a:spcBef>
              <a:spcAft>
                <a:spcPts val="0"/>
              </a:spcAft>
              <a:buClr>
                <a:schemeClr val="bg1"/>
              </a:buClr>
              <a:buFont typeface="Wingdings" panose="05000000000000000000" pitchFamily="2" charset="2"/>
              <a:buChar char="ü"/>
            </a:pPr>
            <a:r>
              <a:rPr lang="es-419" dirty="0">
                <a:solidFill>
                  <a:schemeClr val="bg1"/>
                </a:solidFill>
                <a:latin typeface="Open Sans SemiBold"/>
                <a:ea typeface="Open Sans SemiBold"/>
                <a:cs typeface="Open Sans SemiBold"/>
                <a:sym typeface="Open Sans SemiBold"/>
              </a:rPr>
              <a:t>Si la app tiene la misma </a:t>
            </a:r>
            <a:r>
              <a:rPr lang="es-419" dirty="0">
                <a:solidFill>
                  <a:schemeClr val="tx1">
                    <a:lumMod val="65000"/>
                    <a:lumOff val="35000"/>
                  </a:schemeClr>
                </a:solidFill>
                <a:latin typeface="Open Sans SemiBold"/>
                <a:ea typeface="Open Sans SemiBold"/>
                <a:cs typeface="Open Sans SemiBold"/>
                <a:sym typeface="Open Sans SemiBold"/>
              </a:rPr>
              <a:t>apariencia en todas las secciones y páginas.</a:t>
            </a:r>
          </a:p>
          <a:p>
            <a:pPr marL="285750" lvl="0" indent="-285750" algn="l" rtl="0">
              <a:lnSpc>
                <a:spcPct val="150000"/>
              </a:lnSpc>
              <a:spcBef>
                <a:spcPts val="0"/>
              </a:spcBef>
              <a:spcAft>
                <a:spcPts val="0"/>
              </a:spcAft>
              <a:buClr>
                <a:schemeClr val="bg1"/>
              </a:buClr>
              <a:buFont typeface="Wingdings" panose="05000000000000000000" pitchFamily="2" charset="2"/>
              <a:buChar char="ü"/>
            </a:pPr>
            <a:r>
              <a:rPr lang="es-419" dirty="0">
                <a:solidFill>
                  <a:schemeClr val="bg1"/>
                </a:solidFill>
                <a:latin typeface="Open Sans SemiBold"/>
                <a:ea typeface="Open Sans SemiBold"/>
                <a:cs typeface="Open Sans SemiBold"/>
                <a:sym typeface="Open Sans SemiBold"/>
              </a:rPr>
              <a:t>Si los usuarios podrán e</a:t>
            </a:r>
            <a:r>
              <a:rPr lang="es-419" dirty="0">
                <a:solidFill>
                  <a:schemeClr val="tx1">
                    <a:lumMod val="65000"/>
                    <a:lumOff val="35000"/>
                  </a:schemeClr>
                </a:solidFill>
                <a:latin typeface="Open Sans SemiBold"/>
                <a:ea typeface="Open Sans SemiBold"/>
                <a:cs typeface="Open Sans SemiBold"/>
                <a:sym typeface="Open Sans SemiBold"/>
              </a:rPr>
              <a:t>ncontrar los detalles que les interesan.</a:t>
            </a:r>
            <a:endParaRPr dirty="0">
              <a:solidFill>
                <a:schemeClr val="tx1">
                  <a:lumMod val="65000"/>
                  <a:lumOff val="35000"/>
                </a:schemeClr>
              </a:solidFill>
              <a:latin typeface="Open Sans SemiBold"/>
              <a:ea typeface="Open Sans SemiBold"/>
              <a:cs typeface="Open Sans SemiBold"/>
              <a:sym typeface="Open Sans SemiBold"/>
            </a:endParaRPr>
          </a:p>
          <a:p>
            <a:pPr marL="171450" lvl="0" indent="-171450" algn="l" rtl="0">
              <a:lnSpc>
                <a:spcPct val="150000"/>
              </a:lnSpc>
              <a:spcBef>
                <a:spcPts val="0"/>
              </a:spcBef>
              <a:spcAft>
                <a:spcPts val="0"/>
              </a:spcAft>
              <a:buClr>
                <a:schemeClr val="bg1"/>
              </a:buClr>
              <a:buFont typeface="Wingdings" panose="05000000000000000000" pitchFamily="2" charset="2"/>
              <a:buChar char="ü"/>
            </a:pPr>
            <a:endParaRPr sz="1200" dirty="0">
              <a:solidFill>
                <a:srgbClr val="5F6368"/>
              </a:solidFill>
              <a:latin typeface="Open Sans"/>
              <a:ea typeface="Open Sans"/>
              <a:cs typeface="Open Sans"/>
              <a:sym typeface="Open Sans"/>
            </a:endParaRPr>
          </a:p>
          <a:p>
            <a:pPr marL="285750" lvl="0" indent="-285750" algn="l" rtl="0">
              <a:lnSpc>
                <a:spcPct val="150000"/>
              </a:lnSpc>
              <a:spcBef>
                <a:spcPts val="0"/>
              </a:spcBef>
              <a:spcAft>
                <a:spcPts val="0"/>
              </a:spcAft>
              <a:buClr>
                <a:schemeClr val="bg1"/>
              </a:buClr>
              <a:buFont typeface="Wingdings" panose="05000000000000000000" pitchFamily="2" charset="2"/>
              <a:buChar char="ü"/>
            </a:pPr>
            <a:endParaRPr dirty="0"/>
          </a:p>
        </p:txBody>
      </p:sp>
    </p:spTree>
    <p:extLst>
      <p:ext uri="{BB962C8B-B14F-4D97-AF65-F5344CB8AC3E}">
        <p14:creationId xmlns:p14="http://schemas.microsoft.com/office/powerpoint/2010/main" val="218097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18"/>
        <p:cNvGrpSpPr/>
        <p:nvPr/>
      </p:nvGrpSpPr>
      <p:grpSpPr>
        <a:xfrm>
          <a:off x="0" y="0"/>
          <a:ext cx="0" cy="0"/>
          <a:chOff x="0" y="0"/>
          <a:chExt cx="0" cy="0"/>
        </a:xfrm>
      </p:grpSpPr>
      <p:sp>
        <p:nvSpPr>
          <p:cNvPr id="219" name="Google Shape;219;p47"/>
          <p:cNvSpPr txBox="1"/>
          <p:nvPr/>
        </p:nvSpPr>
        <p:spPr>
          <a:xfrm>
            <a:off x="248734" y="141109"/>
            <a:ext cx="61086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Persona: </a:t>
            </a:r>
            <a:r>
              <a:rPr lang="es" sz="2400" b="1" dirty="0">
                <a:solidFill>
                  <a:srgbClr val="5F6368"/>
                </a:solidFill>
                <a:latin typeface="Open Sans"/>
                <a:ea typeface="Open Sans"/>
                <a:cs typeface="Open Sans"/>
                <a:sym typeface="Open Sans"/>
              </a:rPr>
              <a:t>Lucrecia Muñoz</a:t>
            </a:r>
            <a:endParaRPr sz="2400" b="1" dirty="0">
              <a:solidFill>
                <a:srgbClr val="5F6368"/>
              </a:solidFill>
              <a:latin typeface="Open Sans"/>
              <a:ea typeface="Open Sans"/>
              <a:cs typeface="Open Sans"/>
              <a:sym typeface="Open Sans"/>
            </a:endParaRPr>
          </a:p>
        </p:txBody>
      </p:sp>
      <p:sp>
        <p:nvSpPr>
          <p:cNvPr id="221" name="Google Shape;221;p47"/>
          <p:cNvSpPr txBox="1"/>
          <p:nvPr/>
        </p:nvSpPr>
        <p:spPr>
          <a:xfrm>
            <a:off x="53788" y="801400"/>
            <a:ext cx="2115800" cy="3323957"/>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FFC000"/>
                </a:solidFill>
                <a:latin typeface="Open Sans SemiBold"/>
                <a:ea typeface="Open Sans SemiBold"/>
                <a:cs typeface="Open Sans SemiBold"/>
                <a:sym typeface="Open Sans SemiBold"/>
              </a:rPr>
              <a:t>Planteamiento del problema:</a:t>
            </a:r>
            <a:endParaRPr dirty="0">
              <a:solidFill>
                <a:srgbClr val="FFC00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419" sz="1200" dirty="0">
                <a:solidFill>
                  <a:schemeClr val="bg1"/>
                </a:solidFill>
                <a:latin typeface="Open Sans"/>
                <a:ea typeface="Open Sans"/>
                <a:cs typeface="Open Sans"/>
                <a:sym typeface="Open Sans"/>
              </a:rPr>
              <a:t>Lucrecia es una diseñadora de modas que tiene su propio local de repa y necesita una forma de poder llevar sus finanzas de forma electrónica sin usar una planilla de Excel que suelen ser difíciles de usar y poco estéticas.</a:t>
            </a:r>
            <a:endParaRPr dirty="0">
              <a:solidFill>
                <a:schemeClr val="bg1"/>
              </a:solidFill>
            </a:endParaRPr>
          </a:p>
        </p:txBody>
      </p:sp>
      <p:graphicFrame>
        <p:nvGraphicFramePr>
          <p:cNvPr id="3" name="Objeto 2">
            <a:extLst>
              <a:ext uri="{FF2B5EF4-FFF2-40B4-BE49-F238E27FC236}">
                <a16:creationId xmlns:a16="http://schemas.microsoft.com/office/drawing/2014/main" id="{9916B29E-8310-4AB1-A89C-6BF1D5AAD074}"/>
              </a:ext>
            </a:extLst>
          </p:cNvPr>
          <p:cNvGraphicFramePr>
            <a:graphicFrameLocks noChangeAspect="1"/>
          </p:cNvGraphicFramePr>
          <p:nvPr>
            <p:extLst>
              <p:ext uri="{D42A27DB-BD31-4B8C-83A1-F6EECF244321}">
                <p14:modId xmlns:p14="http://schemas.microsoft.com/office/powerpoint/2010/main" val="2216624105"/>
              </p:ext>
            </p:extLst>
          </p:nvPr>
        </p:nvGraphicFramePr>
        <p:xfrm>
          <a:off x="2169588" y="642937"/>
          <a:ext cx="6858000" cy="3857625"/>
        </p:xfrm>
        <a:graphic>
          <a:graphicData uri="http://schemas.openxmlformats.org/presentationml/2006/ole">
            <mc:AlternateContent xmlns:mc="http://schemas.openxmlformats.org/markup-compatibility/2006">
              <mc:Choice xmlns:v="urn:schemas-microsoft-com:vml" Requires="v">
                <p:oleObj spid="_x0000_s1118" name="Acrobat Document" r:id="rId4" imgW="6858000" imgH="3857625" progId="Acrobat.Document.DC">
                  <p:embed/>
                </p:oleObj>
              </mc:Choice>
              <mc:Fallback>
                <p:oleObj name="Acrobat Document" r:id="rId4" imgW="6858000" imgH="3857625" progId="Acrobat.Document.DC">
                  <p:embed/>
                  <p:pic>
                    <p:nvPicPr>
                      <p:cNvPr id="0" name=""/>
                      <p:cNvPicPr/>
                      <p:nvPr/>
                    </p:nvPicPr>
                    <p:blipFill>
                      <a:blip r:embed="rId5"/>
                      <a:stretch>
                        <a:fillRect/>
                      </a:stretch>
                    </p:blipFill>
                    <p:spPr>
                      <a:xfrm>
                        <a:off x="2169588" y="642937"/>
                        <a:ext cx="6858000" cy="3857625"/>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co">
  <a:themeElements>
    <a:clrScheme name="Violeta">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620</TotalTime>
  <Words>1434</Words>
  <Application>Microsoft Office PowerPoint</Application>
  <PresentationFormat>Presentación en pantalla (16:9)</PresentationFormat>
  <Paragraphs>147</Paragraphs>
  <Slides>33</Slides>
  <Notes>32</Notes>
  <HiddenSlides>0</HiddenSlides>
  <MMClips>0</MMClips>
  <ScaleCrop>false</ScaleCrop>
  <HeadingPairs>
    <vt:vector size="8" baseType="variant">
      <vt:variant>
        <vt:lpstr>Fuentes usadas</vt:lpstr>
      </vt:variant>
      <vt:variant>
        <vt:i4>9</vt:i4>
      </vt:variant>
      <vt:variant>
        <vt:lpstr>Tema</vt:lpstr>
      </vt:variant>
      <vt:variant>
        <vt:i4>2</vt:i4>
      </vt:variant>
      <vt:variant>
        <vt:lpstr>Servidores OLE incrustados</vt:lpstr>
      </vt:variant>
      <vt:variant>
        <vt:i4>2</vt:i4>
      </vt:variant>
      <vt:variant>
        <vt:lpstr>Títulos de diapositiva</vt:lpstr>
      </vt:variant>
      <vt:variant>
        <vt:i4>33</vt:i4>
      </vt:variant>
    </vt:vector>
  </HeadingPairs>
  <TitlesOfParts>
    <vt:vector size="46" baseType="lpstr">
      <vt:lpstr>Open Sans</vt:lpstr>
      <vt:lpstr>Calibri</vt:lpstr>
      <vt:lpstr>Google Sans Medium</vt:lpstr>
      <vt:lpstr>Wingdings 2</vt:lpstr>
      <vt:lpstr>Google Sans</vt:lpstr>
      <vt:lpstr>Arial</vt:lpstr>
      <vt:lpstr>Corbel</vt:lpstr>
      <vt:lpstr>Open Sans SemiBold</vt:lpstr>
      <vt:lpstr>Wingdings</vt:lpstr>
      <vt:lpstr>Simple Light</vt:lpstr>
      <vt:lpstr>Marco</vt:lpstr>
      <vt:lpstr>Acrobat Document</vt:lpstr>
      <vt:lpstr>Presentation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Jahaziel Muller</cp:lastModifiedBy>
  <cp:revision>100</cp:revision>
  <dcterms:modified xsi:type="dcterms:W3CDTF">2023-01-04T13:55:00Z</dcterms:modified>
</cp:coreProperties>
</file>